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53"/>
  </p:notesMasterIdLst>
  <p:handoutMasterIdLst>
    <p:handoutMasterId r:id="rId54"/>
  </p:handoutMasterIdLst>
  <p:sldIdLst>
    <p:sldId id="393" r:id="rId5"/>
    <p:sldId id="523" r:id="rId6"/>
    <p:sldId id="501" r:id="rId7"/>
    <p:sldId id="320" r:id="rId8"/>
    <p:sldId id="503" r:id="rId9"/>
    <p:sldId id="504" r:id="rId10"/>
    <p:sldId id="520" r:id="rId11"/>
    <p:sldId id="355" r:id="rId12"/>
    <p:sldId id="414" r:id="rId13"/>
    <p:sldId id="415" r:id="rId14"/>
    <p:sldId id="416" r:id="rId15"/>
    <p:sldId id="418" r:id="rId16"/>
    <p:sldId id="419" r:id="rId17"/>
    <p:sldId id="513" r:id="rId18"/>
    <p:sldId id="521" r:id="rId19"/>
    <p:sldId id="512" r:id="rId20"/>
    <p:sldId id="353" r:id="rId21"/>
    <p:sldId id="516" r:id="rId22"/>
    <p:sldId id="410" r:id="rId23"/>
    <p:sldId id="354" r:id="rId24"/>
    <p:sldId id="412" r:id="rId25"/>
    <p:sldId id="518" r:id="rId26"/>
    <p:sldId id="477" r:id="rId27"/>
    <p:sldId id="420" r:id="rId28"/>
    <p:sldId id="517" r:id="rId29"/>
    <p:sldId id="510" r:id="rId30"/>
    <p:sldId id="509" r:id="rId31"/>
    <p:sldId id="398" r:id="rId32"/>
    <p:sldId id="427" r:id="rId33"/>
    <p:sldId id="480" r:id="rId34"/>
    <p:sldId id="481" r:id="rId35"/>
    <p:sldId id="482" r:id="rId36"/>
    <p:sldId id="483" r:id="rId37"/>
    <p:sldId id="484" r:id="rId38"/>
    <p:sldId id="485" r:id="rId39"/>
    <p:sldId id="486" r:id="rId40"/>
    <p:sldId id="487" r:id="rId41"/>
    <p:sldId id="493" r:id="rId42"/>
    <p:sldId id="494" r:id="rId43"/>
    <p:sldId id="495" r:id="rId44"/>
    <p:sldId id="496" r:id="rId45"/>
    <p:sldId id="489" r:id="rId46"/>
    <p:sldId id="490" r:id="rId47"/>
    <p:sldId id="491" r:id="rId48"/>
    <p:sldId id="492" r:id="rId49"/>
    <p:sldId id="424" r:id="rId50"/>
    <p:sldId id="425" r:id="rId51"/>
    <p:sldId id="426" r:id="rId52"/>
  </p:sldIdLst>
  <p:sldSz cx="9144000" cy="5143500" type="screen16x9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3F7"/>
    <a:srgbClr val="DCE5EE"/>
    <a:srgbClr val="000000"/>
    <a:srgbClr val="FFFF00"/>
    <a:srgbClr val="F4F4F4"/>
    <a:srgbClr val="2055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74" autoAdjust="0"/>
    <p:restoredTop sz="94966" autoAdjust="0"/>
  </p:normalViewPr>
  <p:slideViewPr>
    <p:cSldViewPr>
      <p:cViewPr varScale="1">
        <p:scale>
          <a:sx n="151" d="100"/>
          <a:sy n="151" d="100"/>
        </p:scale>
        <p:origin x="552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2386" y="82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909C4-F631-4403-868A-26DE2451C879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D4CA9-79C5-4435-A0C0-FC52D11BC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8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9C0CA21F-2A30-430B-AF0C-FE22EB99A15E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F9EC9C3-BA0D-4E04-B6DE-3FF73605F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39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75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710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30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22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Technically, it’s using the history server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our purposes, it’s irrelevant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722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Logo of the U.S. Department of Health &amp; Human Services" title="HHS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6512" y="4743450"/>
            <a:ext cx="535369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540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044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860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7742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D6EC8B-9E95-4567-92FB-64514F577C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89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157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2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281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8574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9188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797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62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6EC8B-9E95-4567-92FB-64514F577C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4673148"/>
            <a:ext cx="9144000" cy="527503"/>
          </a:xfrm>
          <a:prstGeom prst="rect">
            <a:avLst/>
          </a:prstGeom>
          <a:solidFill>
            <a:srgbClr val="2055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673148"/>
            <a:ext cx="2994000" cy="48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48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guide.nlm.nih.gov/contact" TargetMode="External"/><Relationship Id="rId2" Type="http://schemas.openxmlformats.org/officeDocument/2006/relationships/hyperlink" Target="https://dataguide.nlm.nih.gov/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7572"/>
            <a:ext cx="7772400" cy="66675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The Insider’s Guide to Accessing NLM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5850" y="1986964"/>
            <a:ext cx="6972300" cy="103108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Part 3: Formatting Results and Unix Tools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90600" y="3562350"/>
            <a:ext cx="76200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2600" dirty="0">
              <a:solidFill>
                <a:schemeClr val="tx1"/>
              </a:solidFill>
            </a:endParaRPr>
          </a:p>
          <a:p>
            <a:pPr algn="r"/>
            <a:r>
              <a:rPr lang="en-US" sz="1700" dirty="0">
                <a:solidFill>
                  <a:schemeClr val="tx1"/>
                </a:solidFill>
              </a:rPr>
              <a:t>National Library of Medicine</a:t>
            </a:r>
          </a:p>
          <a:p>
            <a:pPr algn="r"/>
            <a:r>
              <a:rPr lang="en-US" sz="1700" dirty="0">
                <a:solidFill>
                  <a:schemeClr val="tx1"/>
                </a:solidFill>
              </a:rPr>
              <a:t>National Institutes of Health</a:t>
            </a:r>
          </a:p>
          <a:p>
            <a:pPr algn="r"/>
            <a:r>
              <a:rPr lang="en-US" sz="1700" dirty="0">
                <a:solidFill>
                  <a:schemeClr val="tx1"/>
                </a:solidFill>
              </a:rPr>
              <a:t>U.S. Department of Health and Human Services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2022396" y="1047750"/>
            <a:ext cx="50992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>
                <a:latin typeface="+mj-lt"/>
                <a:ea typeface="+mj-ea"/>
                <a:cs typeface="+mj-cs"/>
              </a:rPr>
              <a:t>EDirect for PubMed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43100" y="2648712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Kate Majewski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98" y="2801021"/>
            <a:ext cx="2055559" cy="175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471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 hidden="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659145"/>
              </p:ext>
            </p:extLst>
          </p:nvPr>
        </p:nvGraphicFramePr>
        <p:xfrm>
          <a:off x="266700" y="3105150"/>
          <a:ext cx="8610600" cy="83099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24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6999"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999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999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-tab "\t" -</a:t>
            </a:r>
            <a:r>
              <a:rPr lang="en-US" dirty="0" err="1"/>
              <a:t>sep</a:t>
            </a:r>
            <a:r>
              <a:rPr lang="en-US" dirty="0"/>
              <a:t> "\t"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6700" y="3105150"/>
            <a:ext cx="86106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24102982     1742-4658     Wu      Doyle   Barry   Beauvais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21171099     1097-4598     Wu      </a:t>
            </a:r>
            <a:r>
              <a:rPr lang="en-US" sz="1600" dirty="0" err="1">
                <a:latin typeface="Lucida Console" panose="020B0609040504020204" pitchFamily="49" charset="0"/>
              </a:rPr>
              <a:t>Gussoni</a:t>
            </a:r>
            <a:endParaRPr lang="en-US" sz="1600" dirty="0">
              <a:latin typeface="Lucida Console" panose="020B0609040504020204" pitchFamily="49" charset="0"/>
            </a:endParaRPr>
          </a:p>
          <a:p>
            <a:r>
              <a:rPr lang="en-US" sz="1600" dirty="0">
                <a:latin typeface="Lucida Console" panose="020B0609040504020204" pitchFamily="49" charset="0"/>
              </a:rPr>
              <a:t>17150207     0012-1606     Yoon    Molloy  Wu      Cowan   </a:t>
            </a:r>
            <a:r>
              <a:rPr lang="en-US" sz="1600" dirty="0" err="1">
                <a:latin typeface="Lucida Console" panose="020B0609040504020204" pitchFamily="49" charset="0"/>
              </a:rPr>
              <a:t>Gussoni</a:t>
            </a:r>
            <a:endParaRPr lang="en-US" sz="1600" dirty="0">
              <a:latin typeface="Lucida Console" panose="020B0609040504020204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66700" y="1684790"/>
            <a:ext cx="8610600" cy="781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b="1" dirty="0">
                <a:latin typeface="Lucida Console" panose="020B0609040504020204" pitchFamily="49" charset="0"/>
              </a:rPr>
              <a:t>–tab "\t" –sep "\t" </a:t>
            </a:r>
            <a:r>
              <a:rPr lang="fr-FR" sz="1800" dirty="0">
                <a:latin typeface="Lucida Console" panose="020B0609040504020204" pitchFamily="49" charset="0"/>
              </a:rPr>
              <a:t>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ISSN </a:t>
            </a:r>
            <a:r>
              <a:rPr lang="fr-FR" sz="1800" dirty="0" err="1">
                <a:latin typeface="Lucida Console" panose="020B0609040504020204" pitchFamily="49" charset="0"/>
              </a:rPr>
              <a:t>LastName</a:t>
            </a:r>
            <a:endParaRPr lang="fr-FR" sz="1800" dirty="0">
              <a:latin typeface="Lucida Console" panose="020B060904050402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15860" y="1315458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xtract</a:t>
            </a:r>
            <a:r>
              <a:rPr lang="en-US" b="1" dirty="0"/>
              <a:t> Command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08771" y="2735818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1940119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 hidden="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041292"/>
              </p:ext>
            </p:extLst>
          </p:nvPr>
        </p:nvGraphicFramePr>
        <p:xfrm>
          <a:off x="266700" y="3102348"/>
          <a:ext cx="8610600" cy="83099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24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6999"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999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999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-tab "\t" -</a:t>
            </a:r>
            <a:r>
              <a:rPr lang="en-US" dirty="0" err="1"/>
              <a:t>sep</a:t>
            </a:r>
            <a:r>
              <a:rPr lang="en-US" dirty="0"/>
              <a:t> " 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6700" y="3105150"/>
            <a:ext cx="86106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24102982     1742-4658     Wu Doyle Barry Beauvais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21171099     1097-4598     Wu </a:t>
            </a:r>
            <a:r>
              <a:rPr lang="en-US" sz="1600" dirty="0" err="1">
                <a:latin typeface="Lucida Console" panose="020B0609040504020204" pitchFamily="49" charset="0"/>
              </a:rPr>
              <a:t>Gussoni</a:t>
            </a:r>
            <a:endParaRPr lang="en-US" sz="1600" dirty="0">
              <a:latin typeface="Lucida Console" panose="020B0609040504020204" pitchFamily="49" charset="0"/>
            </a:endParaRPr>
          </a:p>
          <a:p>
            <a:r>
              <a:rPr lang="en-US" sz="1600" dirty="0">
                <a:latin typeface="Lucida Console" panose="020B0609040504020204" pitchFamily="49" charset="0"/>
              </a:rPr>
              <a:t>17150207     0012-1606     Yoon Molloy Wu Cowan </a:t>
            </a:r>
            <a:r>
              <a:rPr lang="en-US" sz="1600" dirty="0" err="1">
                <a:latin typeface="Lucida Console" panose="020B0609040504020204" pitchFamily="49" charset="0"/>
              </a:rPr>
              <a:t>Gussoni</a:t>
            </a:r>
            <a:endParaRPr lang="en-US" sz="1600" dirty="0">
              <a:latin typeface="Lucida Console" panose="020B0609040504020204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66700" y="1684790"/>
            <a:ext cx="8610600" cy="781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–tab "\t" </a:t>
            </a:r>
            <a:r>
              <a:rPr lang="fr-FR" sz="1800" b="1" dirty="0">
                <a:latin typeface="Lucida Console" panose="020B0609040504020204" pitchFamily="49" charset="0"/>
              </a:rPr>
              <a:t>–sep " " </a:t>
            </a:r>
            <a:r>
              <a:rPr lang="fr-FR" sz="1800" dirty="0">
                <a:latin typeface="Lucida Console" panose="020B0609040504020204" pitchFamily="49" charset="0"/>
              </a:rPr>
              <a:t>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ISSN </a:t>
            </a:r>
            <a:r>
              <a:rPr lang="fr-FR" sz="1800" dirty="0" err="1">
                <a:latin typeface="Lucida Console" panose="020B0609040504020204" pitchFamily="49" charset="0"/>
              </a:rPr>
              <a:t>LastName</a:t>
            </a:r>
            <a:endParaRPr lang="fr-FR" sz="1800" dirty="0">
              <a:latin typeface="Lucida Console" panose="020B060904050402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15860" y="1315458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xtract</a:t>
            </a:r>
            <a:r>
              <a:rPr lang="en-US" b="1" dirty="0"/>
              <a:t> Command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08771" y="2735818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3223227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 hidden="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321479"/>
              </p:ext>
            </p:extLst>
          </p:nvPr>
        </p:nvGraphicFramePr>
        <p:xfrm>
          <a:off x="266700" y="3105149"/>
          <a:ext cx="8610600" cy="83099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0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86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6999"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999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999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6700" y="3105150"/>
            <a:ext cx="86106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24102982|1742-4658|Wu Doyle Barry Beauvais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21171099|1097-4598|Wu </a:t>
            </a:r>
            <a:r>
              <a:rPr lang="en-US" sz="1600" dirty="0" err="1">
                <a:latin typeface="Lucida Console" panose="020B0609040504020204" pitchFamily="49" charset="0"/>
              </a:rPr>
              <a:t>Gussoni</a:t>
            </a:r>
            <a:endParaRPr lang="en-US" sz="1600" dirty="0">
              <a:latin typeface="Lucida Console" panose="020B0609040504020204" pitchFamily="49" charset="0"/>
            </a:endParaRPr>
          </a:p>
          <a:p>
            <a:r>
              <a:rPr lang="en-US" sz="1600" dirty="0">
                <a:latin typeface="Lucida Console" panose="020B0609040504020204" pitchFamily="49" charset="0"/>
              </a:rPr>
              <a:t>17150207|0012-1606|Yoon Molloy Wu Cowan </a:t>
            </a:r>
            <a:r>
              <a:rPr lang="en-US" sz="1600" dirty="0" err="1">
                <a:latin typeface="Lucida Console" panose="020B0609040504020204" pitchFamily="49" charset="0"/>
              </a:rPr>
              <a:t>Gussoni</a:t>
            </a:r>
            <a:endParaRPr lang="en-US" sz="1600" dirty="0">
              <a:latin typeface="Lucida Console" panose="020B06090405040202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-tab "|" -</a:t>
            </a:r>
            <a:r>
              <a:rPr lang="en-US" dirty="0" err="1"/>
              <a:t>sep</a:t>
            </a:r>
            <a:r>
              <a:rPr lang="en-US" dirty="0"/>
              <a:t> " 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66700" y="1684790"/>
            <a:ext cx="8610600" cy="781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b="1" dirty="0">
                <a:latin typeface="Lucida Console" panose="020B0609040504020204" pitchFamily="49" charset="0"/>
              </a:rPr>
              <a:t>–tab "|" </a:t>
            </a:r>
            <a:r>
              <a:rPr lang="fr-FR" sz="1800" dirty="0">
                <a:latin typeface="Lucida Console" panose="020B0609040504020204" pitchFamily="49" charset="0"/>
              </a:rPr>
              <a:t>–sep " "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ISSN </a:t>
            </a:r>
            <a:r>
              <a:rPr lang="fr-FR" sz="1800" dirty="0" err="1">
                <a:latin typeface="Lucida Console" panose="020B0609040504020204" pitchFamily="49" charset="0"/>
              </a:rPr>
              <a:t>LastName</a:t>
            </a:r>
            <a:endParaRPr lang="fr-FR" sz="1800" dirty="0">
              <a:latin typeface="Lucida Console" panose="020B060904050402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15860" y="1315458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xtract</a:t>
            </a:r>
            <a:r>
              <a:rPr lang="en-US" b="1" dirty="0"/>
              <a:t> Command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08771" y="2735818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1926846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 hidden="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605514"/>
              </p:ext>
            </p:extLst>
          </p:nvPr>
        </p:nvGraphicFramePr>
        <p:xfrm>
          <a:off x="266700" y="3105149"/>
          <a:ext cx="8610600" cy="83099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0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86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6999"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999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999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-tab "|" -</a:t>
            </a:r>
            <a:r>
              <a:rPr lang="en-US" dirty="0" err="1"/>
              <a:t>sep</a:t>
            </a:r>
            <a:r>
              <a:rPr lang="en-US" dirty="0"/>
              <a:t> ", 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6700" y="3105150"/>
            <a:ext cx="86106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24102982|1742-4658|Wu, Doyle, Barry, Beauvais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21171099|1097-4598|Wu, </a:t>
            </a:r>
            <a:r>
              <a:rPr lang="en-US" sz="1600" dirty="0" err="1">
                <a:latin typeface="Lucida Console" panose="020B0609040504020204" pitchFamily="49" charset="0"/>
              </a:rPr>
              <a:t>Gussoni</a:t>
            </a:r>
            <a:endParaRPr lang="en-US" sz="1600" dirty="0">
              <a:latin typeface="Lucida Console" panose="020B0609040504020204" pitchFamily="49" charset="0"/>
            </a:endParaRPr>
          </a:p>
          <a:p>
            <a:r>
              <a:rPr lang="en-US" sz="1600" dirty="0">
                <a:latin typeface="Lucida Console" panose="020B0609040504020204" pitchFamily="49" charset="0"/>
              </a:rPr>
              <a:t>17150207|0012-1606|Yoon, Molloy, Wu, Cowan, </a:t>
            </a:r>
            <a:r>
              <a:rPr lang="en-US" sz="1600" dirty="0" err="1">
                <a:latin typeface="Lucida Console" panose="020B0609040504020204" pitchFamily="49" charset="0"/>
              </a:rPr>
              <a:t>Gussoni</a:t>
            </a:r>
            <a:endParaRPr lang="en-US" sz="1600" dirty="0">
              <a:latin typeface="Lucida Console" panose="020B0609040504020204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66700" y="1684790"/>
            <a:ext cx="8610600" cy="781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–tab "|" </a:t>
            </a:r>
            <a:r>
              <a:rPr lang="fr-FR" sz="1800" b="1" dirty="0">
                <a:latin typeface="Lucida Console" panose="020B0609040504020204" pitchFamily="49" charset="0"/>
              </a:rPr>
              <a:t>–sep ", " </a:t>
            </a:r>
            <a:r>
              <a:rPr lang="fr-FR" sz="1800" dirty="0">
                <a:latin typeface="Lucida Console" panose="020B0609040504020204" pitchFamily="49" charset="0"/>
              </a:rPr>
              <a:t>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ISSN </a:t>
            </a:r>
            <a:r>
              <a:rPr lang="fr-FR" sz="1800" dirty="0" err="1">
                <a:latin typeface="Lucida Console" panose="020B0609040504020204" pitchFamily="49" charset="0"/>
              </a:rPr>
              <a:t>LastName</a:t>
            </a:r>
            <a:endParaRPr lang="fr-FR" sz="1800" dirty="0">
              <a:latin typeface="Lucida Console" panose="020B060904050402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15860" y="1315458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xtract</a:t>
            </a:r>
            <a:r>
              <a:rPr lang="en-US" b="1" dirty="0"/>
              <a:t> Command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08771" y="2735818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1584000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 hidden="1"/>
          <p:cNvGraphicFramePr>
            <a:graphicFrameLocks noGrp="1"/>
          </p:cNvGraphicFramePr>
          <p:nvPr>
            <p:extLst/>
          </p:nvPr>
        </p:nvGraphicFramePr>
        <p:xfrm>
          <a:off x="266700" y="3797879"/>
          <a:ext cx="8610602" cy="83210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62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624612799"/>
                    </a:ext>
                  </a:extLst>
                </a:gridCol>
                <a:gridCol w="4991102">
                  <a:extLst>
                    <a:ext uri="{9D8B030D-6E8A-4147-A177-3AD203B41FA5}">
                      <a16:colId xmlns:a16="http://schemas.microsoft.com/office/drawing/2014/main" val="1842451403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400" b="0" dirty="0"/>
                    </a:p>
                  </a:txBody>
                  <a:tcP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b="0" dirty="0"/>
                    </a:p>
                  </a:txBody>
                  <a:tcPr>
                    <a:solidFill>
                      <a:srgbClr val="EFF3F7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400" b="0" dirty="0"/>
                    </a:p>
                  </a:txBody>
                  <a:tcPr>
                    <a:solidFill>
                      <a:srgbClr val="EF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solidFill>
                      <a:srgbClr val="DCE5EE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solidFill>
                      <a:srgbClr val="DCE5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solidFill>
                      <a:srgbClr val="EFF3F7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solidFill>
                      <a:srgbClr val="EF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-tab/-</a:t>
            </a:r>
            <a:r>
              <a:rPr lang="en-US" dirty="0" err="1"/>
              <a:t>sep</a:t>
            </a:r>
            <a:r>
              <a:rPr lang="en-US" dirty="0"/>
              <a:t>, order matters!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32240" y="2340864"/>
            <a:ext cx="8610600" cy="10429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</a:t>
            </a:r>
            <a:r>
              <a:rPr lang="fr-FR" sz="1800" b="1" dirty="0">
                <a:latin typeface="Lucida Console" panose="020B0609040504020204" pitchFamily="49" charset="0"/>
              </a:rPr>
              <a:t>-tab "|" </a:t>
            </a:r>
            <a:r>
              <a:rPr lang="fr-FR" sz="1800" dirty="0">
                <a:latin typeface="Lucida Console" panose="020B0609040504020204" pitchFamily="49" charset="0"/>
              </a:rPr>
              <a:t>-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ISSN \</a:t>
            </a:r>
          </a:p>
          <a:p>
            <a:pPr marL="0" indent="0">
              <a:buNone/>
            </a:pPr>
            <a:r>
              <a:rPr lang="fr-FR" sz="1800" b="1" dirty="0">
                <a:latin typeface="Lucida Console" panose="020B0609040504020204" pitchFamily="49" charset="0"/>
              </a:rPr>
              <a:t>-tab ":" </a:t>
            </a:r>
            <a:r>
              <a:rPr lang="fr-FR" sz="1800" dirty="0">
                <a:latin typeface="Lucida Console" panose="020B0609040504020204" pitchFamily="49" charset="0"/>
              </a:rPr>
              <a:t>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Volume Issue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700" y="3733524"/>
            <a:ext cx="86106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24102982	1742-4658|280:23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21171099	1097-4598|43:1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17150207	0012-1606|301:1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81400" y="1947672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xtract</a:t>
            </a:r>
            <a:r>
              <a:rPr lang="en-US" b="1" dirty="0"/>
              <a:t> Command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72164" y="3409973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Output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r>
              <a:rPr lang="en-US" dirty="0"/>
              <a:t>-tab/-</a:t>
            </a:r>
            <a:r>
              <a:rPr lang="en-US" dirty="0" err="1"/>
              <a:t>sep</a:t>
            </a:r>
            <a:r>
              <a:rPr lang="en-US" dirty="0"/>
              <a:t> only affect subsequent -elements</a:t>
            </a:r>
          </a:p>
        </p:txBody>
      </p:sp>
    </p:spTree>
    <p:extLst>
      <p:ext uri="{BB962C8B-B14F-4D97-AF65-F5344CB8AC3E}">
        <p14:creationId xmlns:p14="http://schemas.microsoft.com/office/powerpoint/2010/main" val="146755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 hidden="1"/>
          <p:cNvGraphicFramePr>
            <a:graphicFrameLocks noGrp="1"/>
          </p:cNvGraphicFramePr>
          <p:nvPr>
            <p:extLst/>
          </p:nvPr>
        </p:nvGraphicFramePr>
        <p:xfrm>
          <a:off x="266700" y="3797879"/>
          <a:ext cx="8610602" cy="83210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62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624612799"/>
                    </a:ext>
                  </a:extLst>
                </a:gridCol>
                <a:gridCol w="4991102">
                  <a:extLst>
                    <a:ext uri="{9D8B030D-6E8A-4147-A177-3AD203B41FA5}">
                      <a16:colId xmlns:a16="http://schemas.microsoft.com/office/drawing/2014/main" val="1842451403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400" b="0" dirty="0"/>
                    </a:p>
                  </a:txBody>
                  <a:tcP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b="0" dirty="0"/>
                    </a:p>
                  </a:txBody>
                  <a:tcPr>
                    <a:solidFill>
                      <a:srgbClr val="EFF3F7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400" b="0" dirty="0"/>
                    </a:p>
                  </a:txBody>
                  <a:tcPr>
                    <a:solidFill>
                      <a:srgbClr val="EF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solidFill>
                      <a:srgbClr val="DCE5EE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solidFill>
                      <a:srgbClr val="DCE5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solidFill>
                      <a:srgbClr val="EFF3F7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solidFill>
                      <a:srgbClr val="EF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-tab/-</a:t>
            </a:r>
            <a:r>
              <a:rPr lang="en-US" dirty="0" err="1"/>
              <a:t>sep</a:t>
            </a:r>
            <a:r>
              <a:rPr lang="en-US" dirty="0"/>
              <a:t>, order matters!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32240" y="2340864"/>
            <a:ext cx="8610600" cy="10429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</a:t>
            </a:r>
            <a:r>
              <a:rPr lang="fr-FR" sz="1800" b="1" dirty="0">
                <a:latin typeface="Lucida Console" panose="020B0609040504020204" pitchFamily="49" charset="0"/>
              </a:rPr>
              <a:t>-tab "|" </a:t>
            </a:r>
            <a:r>
              <a:rPr lang="fr-FR" sz="1800" dirty="0">
                <a:latin typeface="Lucida Console" panose="020B0609040504020204" pitchFamily="49" charset="0"/>
              </a:rPr>
              <a:t>-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ISSN \</a:t>
            </a:r>
          </a:p>
          <a:p>
            <a:pPr marL="0" indent="0">
              <a:buNone/>
            </a:pPr>
            <a:r>
              <a:rPr lang="fr-FR" sz="1800" b="1" dirty="0">
                <a:latin typeface="Lucida Console" panose="020B0609040504020204" pitchFamily="49" charset="0"/>
              </a:rPr>
              <a:t>-tab ":" </a:t>
            </a:r>
            <a:r>
              <a:rPr lang="fr-FR" sz="1800" dirty="0">
                <a:latin typeface="Lucida Console" panose="020B0609040504020204" pitchFamily="49" charset="0"/>
              </a:rPr>
              <a:t>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Volume Issue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700" y="3733524"/>
            <a:ext cx="86106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24102982	1742-4658|280:23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21171099	1097-4598|43:1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17150207	0012-1606|301:1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81400" y="1947672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xtract</a:t>
            </a:r>
            <a:r>
              <a:rPr lang="en-US" b="1" dirty="0"/>
              <a:t> Command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72164" y="3409973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Output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r>
              <a:rPr lang="en-US" dirty="0"/>
              <a:t>Later -tab/-</a:t>
            </a:r>
            <a:r>
              <a:rPr lang="en-US" dirty="0" err="1"/>
              <a:t>sep</a:t>
            </a:r>
            <a:r>
              <a:rPr lang="en-US" dirty="0"/>
              <a:t> overwrite earlier ones</a:t>
            </a:r>
          </a:p>
        </p:txBody>
      </p:sp>
    </p:spTree>
    <p:extLst>
      <p:ext uri="{BB962C8B-B14F-4D97-AF65-F5344CB8AC3E}">
        <p14:creationId xmlns:p14="http://schemas.microsoft.com/office/powerpoint/2010/main" val="312042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Write an </a:t>
            </a:r>
            <a:r>
              <a:rPr lang="en-US" dirty="0" err="1"/>
              <a:t>xtract</a:t>
            </a:r>
            <a:r>
              <a:rPr lang="en-US" dirty="0"/>
              <a:t> command that:</a:t>
            </a:r>
          </a:p>
          <a:p>
            <a:pPr lvl="1"/>
            <a:r>
              <a:rPr lang="en-US" dirty="0"/>
              <a:t>Has a new row for each PubMed record</a:t>
            </a:r>
          </a:p>
          <a:p>
            <a:pPr lvl="1"/>
            <a:r>
              <a:rPr lang="en-US" dirty="0"/>
              <a:t>Has columns for PMID, Journal Title Abbreviation, and Author-supplied Keywords</a:t>
            </a:r>
          </a:p>
          <a:p>
            <a:r>
              <a:rPr lang="en-US" dirty="0"/>
              <a:t>Each column should be separated by "|"</a:t>
            </a:r>
          </a:p>
          <a:p>
            <a:r>
              <a:rPr lang="en-US" dirty="0"/>
              <a:t>Multiple keywords in the last column should be separated with commas</a:t>
            </a:r>
          </a:p>
          <a:p>
            <a:r>
              <a:rPr lang="en-US" dirty="0"/>
              <a:t>Your output should look like this:</a:t>
            </a:r>
          </a:p>
          <a:p>
            <a:r>
              <a:rPr lang="en-US" dirty="0"/>
              <a:t>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Code Block"/>
          <p:cNvSpPr txBox="1">
            <a:spLocks/>
          </p:cNvSpPr>
          <p:nvPr/>
        </p:nvSpPr>
        <p:spPr>
          <a:xfrm>
            <a:off x="317142" y="3995143"/>
            <a:ext cx="8509715" cy="4816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26359634|Elife|Argonaute,RNA </a:t>
            </a:r>
            <a:r>
              <a:rPr lang="fr-FR" sz="1800" dirty="0" err="1">
                <a:latin typeface="Lucida Console" panose="020B0609040504020204" pitchFamily="49" charset="0"/>
              </a:rPr>
              <a:t>silencing,biochemistry</a:t>
            </a:r>
            <a:r>
              <a:rPr lang="fr-FR" sz="1800" dirty="0">
                <a:latin typeface="Lucida Console" panose="020B0609040504020204" pitchFamily="49" charset="0"/>
              </a:rPr>
              <a:t>[…]</a:t>
            </a:r>
          </a:p>
        </p:txBody>
      </p:sp>
    </p:spTree>
    <p:extLst>
      <p:ext uri="{BB962C8B-B14F-4D97-AF65-F5344CB8AC3E}">
        <p14:creationId xmlns:p14="http://schemas.microsoft.com/office/powerpoint/2010/main" val="4732688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Author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want a list of all of the authors for each citation.</a:t>
            </a:r>
          </a:p>
          <a:p>
            <a:pPr lvl="1"/>
            <a:r>
              <a:rPr lang="en-US" dirty="0"/>
              <a:t>One row per PubMed record</a:t>
            </a:r>
          </a:p>
          <a:p>
            <a:pPr lvl="1"/>
            <a:r>
              <a:rPr lang="en-US" dirty="0"/>
              <a:t>PMID</a:t>
            </a:r>
          </a:p>
          <a:p>
            <a:pPr lvl="1"/>
            <a:r>
              <a:rPr lang="en-US" dirty="0"/>
              <a:t>all of the authors’ last names and initials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6738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Authors: First Draft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We want a list of all of the authors for each citation</a:t>
            </a:r>
          </a:p>
          <a:p>
            <a:r>
              <a:rPr lang="en-US" dirty="0"/>
              <a:t>Try: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Doesn't work the way we expect</a:t>
            </a:r>
          </a:p>
          <a:p>
            <a:pPr lvl="1"/>
            <a:r>
              <a:rPr lang="en-US" dirty="0"/>
              <a:t>Shows all the last names, then all the initials</a:t>
            </a:r>
          </a:p>
          <a:p>
            <a:r>
              <a:rPr lang="en-US" dirty="0"/>
              <a:t>We want to retain the relationship between last name and corresponding initials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038350"/>
            <a:ext cx="8229600" cy="781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</a:t>
            </a:r>
            <a:r>
              <a:rPr lang="fr-FR" sz="1800" dirty="0" err="1">
                <a:latin typeface="Lucida Console" panose="020B0609040504020204" pitchFamily="49" charset="0"/>
              </a:rPr>
              <a:t>LastName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Initials</a:t>
            </a:r>
            <a:endParaRPr lang="fr-FR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6500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4479" y="38100"/>
            <a:ext cx="8229600" cy="857250"/>
          </a:xfrm>
        </p:spPr>
        <p:txBody>
          <a:bodyPr/>
          <a:lstStyle/>
          <a:p>
            <a:r>
              <a:rPr lang="en-US" dirty="0" err="1"/>
              <a:t>xtract-ing</a:t>
            </a:r>
            <a:r>
              <a:rPr lang="en-US" dirty="0"/>
              <a:t> authors</a:t>
            </a:r>
          </a:p>
        </p:txBody>
      </p:sp>
      <p:sp>
        <p:nvSpPr>
          <p:cNvPr id="7" name="XML"/>
          <p:cNvSpPr>
            <a:spLocks noGrp="1"/>
          </p:cNvSpPr>
          <p:nvPr>
            <p:ph sz="half" idx="2"/>
          </p:nvPr>
        </p:nvSpPr>
        <p:spPr>
          <a:xfrm>
            <a:off x="263979" y="1037905"/>
            <a:ext cx="4231821" cy="2815332"/>
          </a:xfrm>
          <a:ln>
            <a:solidFill>
              <a:schemeClr val="tx1"/>
            </a:solidFill>
          </a:ln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&lt;</a:t>
            </a:r>
            <a:r>
              <a:rPr lang="en-US" dirty="0" err="1">
                <a:latin typeface="Lucida Console" panose="020B0609040504020204" pitchFamily="49" charset="0"/>
              </a:rPr>
              <a:t>PubmedArticle</a:t>
            </a:r>
            <a:r>
              <a:rPr lang="en-US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&lt;</a:t>
            </a:r>
            <a:r>
              <a:rPr lang="en-US" dirty="0" err="1">
                <a:latin typeface="Lucida Console" panose="020B0609040504020204" pitchFamily="49" charset="0"/>
              </a:rPr>
              <a:t>MedlineCitation</a:t>
            </a:r>
            <a:r>
              <a:rPr lang="en-US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&lt;PMID&gt;98765432&lt;/PMID&gt;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&lt;Author&gt;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     &lt;</a:t>
            </a:r>
            <a:r>
              <a:rPr lang="en-US" dirty="0" err="1">
                <a:latin typeface="Lucida Console" panose="020B0609040504020204" pitchFamily="49" charset="0"/>
              </a:rPr>
              <a:t>LastName</a:t>
            </a:r>
            <a:r>
              <a:rPr lang="en-US" dirty="0">
                <a:latin typeface="Lucida Console" panose="020B0609040504020204" pitchFamily="49" charset="0"/>
              </a:rPr>
              <a:t>&gt;Wu&lt;/</a:t>
            </a:r>
            <a:r>
              <a:rPr lang="en-US" dirty="0" err="1">
                <a:latin typeface="Lucida Console" panose="020B0609040504020204" pitchFamily="49" charset="0"/>
              </a:rPr>
              <a:t>LastName</a:t>
            </a:r>
            <a:r>
              <a:rPr lang="en-US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     &lt;Initials&gt;MP&lt;/Initials&gt;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&lt;/Author&gt;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&lt;Author&gt;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     &lt;</a:t>
            </a:r>
            <a:r>
              <a:rPr lang="en-US" dirty="0" err="1">
                <a:latin typeface="Lucida Console" panose="020B0609040504020204" pitchFamily="49" charset="0"/>
              </a:rPr>
              <a:t>LastName</a:t>
            </a:r>
            <a:r>
              <a:rPr lang="en-US" dirty="0">
                <a:latin typeface="Lucida Console" panose="020B0609040504020204" pitchFamily="49" charset="0"/>
              </a:rPr>
              <a:t>&gt;Billings&lt;/</a:t>
            </a:r>
            <a:r>
              <a:rPr lang="en-US" dirty="0" err="1">
                <a:latin typeface="Lucida Console" panose="020B0609040504020204" pitchFamily="49" charset="0"/>
              </a:rPr>
              <a:t>LastName</a:t>
            </a:r>
            <a:r>
              <a:rPr lang="en-US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     &lt;Initials&gt;JS&lt;/Initials&gt;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&lt;/Author&gt;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&lt;Author&gt;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     &lt;</a:t>
            </a:r>
            <a:r>
              <a:rPr lang="en-US" dirty="0" err="1">
                <a:latin typeface="Lucida Console" panose="020B0609040504020204" pitchFamily="49" charset="0"/>
              </a:rPr>
              <a:t>LastName</a:t>
            </a:r>
            <a:r>
              <a:rPr lang="en-US" dirty="0">
                <a:latin typeface="Lucida Console" panose="020B0609040504020204" pitchFamily="49" charset="0"/>
              </a:rPr>
              <a:t>&gt;Melendez&lt;/</a:t>
            </a:r>
            <a:r>
              <a:rPr lang="en-US" dirty="0" err="1">
                <a:latin typeface="Lucida Console" panose="020B0609040504020204" pitchFamily="49" charset="0"/>
              </a:rPr>
              <a:t>LastName</a:t>
            </a:r>
            <a:r>
              <a:rPr lang="en-US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     &lt;Initials&gt;BJ&lt;/Initials&gt;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&lt;/Author&gt;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&lt;Author&gt;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     &lt;</a:t>
            </a:r>
            <a:r>
              <a:rPr lang="en-US" dirty="0" err="1">
                <a:latin typeface="Lucida Console" panose="020B0609040504020204" pitchFamily="49" charset="0"/>
              </a:rPr>
              <a:t>LastName</a:t>
            </a:r>
            <a:r>
              <a:rPr lang="en-US" dirty="0">
                <a:latin typeface="Lucida Console" panose="020B0609040504020204" pitchFamily="49" charset="0"/>
              </a:rPr>
              <a:t>&gt;Collins&lt;/</a:t>
            </a:r>
            <a:r>
              <a:rPr lang="en-US" dirty="0" err="1">
                <a:latin typeface="Lucida Console" panose="020B0609040504020204" pitchFamily="49" charset="0"/>
              </a:rPr>
              <a:t>LastName</a:t>
            </a:r>
            <a:r>
              <a:rPr lang="en-US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     &lt;Initials&gt;FS&lt;/Initials&gt;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&lt;/Author&gt;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[…]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0CD6EC8B-9E95-4567-92FB-64514F577C9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9" name="Code Block"/>
          <p:cNvSpPr txBox="1">
            <a:spLocks/>
          </p:cNvSpPr>
          <p:nvPr/>
        </p:nvSpPr>
        <p:spPr>
          <a:xfrm>
            <a:off x="263979" y="3919725"/>
            <a:ext cx="8610600" cy="781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</a:t>
            </a:r>
            <a:r>
              <a:rPr lang="fr-FR" sz="1800" dirty="0" err="1">
                <a:latin typeface="Lucida Console" panose="020B0609040504020204" pitchFamily="49" charset="0"/>
              </a:rPr>
              <a:t>LastName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Initials</a:t>
            </a:r>
            <a:endParaRPr lang="fr-FR" sz="1800" dirty="0">
              <a:latin typeface="Lucida Console" panose="020B060904050402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92921" y="704850"/>
            <a:ext cx="1214707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XML input</a:t>
            </a:r>
          </a:p>
        </p:txBody>
      </p:sp>
      <p:sp>
        <p:nvSpPr>
          <p:cNvPr id="12" name="XML"/>
          <p:cNvSpPr>
            <a:spLocks noGrp="1"/>
          </p:cNvSpPr>
          <p:nvPr>
            <p:ph sz="half" idx="2"/>
          </p:nvPr>
        </p:nvSpPr>
        <p:spPr>
          <a:xfrm>
            <a:off x="4724400" y="1037906"/>
            <a:ext cx="4150179" cy="281533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>
                <a:latin typeface="Lucida Console" panose="020B0609040504020204" pitchFamily="49" charset="0"/>
              </a:rPr>
              <a:t>98765432 Wu Billings Melendez Collins MP JS BJ FS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33863" y="691247"/>
            <a:ext cx="1442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xtract</a:t>
            </a:r>
            <a:r>
              <a:rPr lang="en-US" b="1" dirty="0"/>
              <a:t> output</a:t>
            </a:r>
          </a:p>
        </p:txBody>
      </p:sp>
      <p:sp>
        <p:nvSpPr>
          <p:cNvPr id="6" name="Out: PMID"/>
          <p:cNvSpPr/>
          <p:nvPr/>
        </p:nvSpPr>
        <p:spPr>
          <a:xfrm>
            <a:off x="4800600" y="1085850"/>
            <a:ext cx="914400" cy="190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ut: Wu"/>
          <p:cNvSpPr/>
          <p:nvPr/>
        </p:nvSpPr>
        <p:spPr>
          <a:xfrm>
            <a:off x="5715461" y="1068048"/>
            <a:ext cx="385558" cy="2083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ut: Billings"/>
          <p:cNvSpPr/>
          <p:nvPr/>
        </p:nvSpPr>
        <p:spPr>
          <a:xfrm>
            <a:off x="6075589" y="1085850"/>
            <a:ext cx="914400" cy="266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ut: Melendez"/>
          <p:cNvSpPr/>
          <p:nvPr/>
        </p:nvSpPr>
        <p:spPr>
          <a:xfrm>
            <a:off x="7045778" y="1085849"/>
            <a:ext cx="914400" cy="190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ut: Collins"/>
          <p:cNvSpPr/>
          <p:nvPr/>
        </p:nvSpPr>
        <p:spPr>
          <a:xfrm>
            <a:off x="7960178" y="1083188"/>
            <a:ext cx="914400" cy="190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ut: MP"/>
          <p:cNvSpPr/>
          <p:nvPr/>
        </p:nvSpPr>
        <p:spPr>
          <a:xfrm>
            <a:off x="4760654" y="1291793"/>
            <a:ext cx="353106" cy="574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ut: JS"/>
          <p:cNvSpPr/>
          <p:nvPr/>
        </p:nvSpPr>
        <p:spPr>
          <a:xfrm>
            <a:off x="5112883" y="1267607"/>
            <a:ext cx="353106" cy="574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ut: BJ"/>
          <p:cNvSpPr/>
          <p:nvPr/>
        </p:nvSpPr>
        <p:spPr>
          <a:xfrm>
            <a:off x="5352797" y="1335924"/>
            <a:ext cx="353106" cy="574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ut: FS"/>
          <p:cNvSpPr/>
          <p:nvPr/>
        </p:nvSpPr>
        <p:spPr>
          <a:xfrm>
            <a:off x="5692742" y="1302681"/>
            <a:ext cx="353106" cy="574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n: PubmedArticle"/>
          <p:cNvSpPr/>
          <p:nvPr/>
        </p:nvSpPr>
        <p:spPr>
          <a:xfrm>
            <a:off x="381000" y="1068048"/>
            <a:ext cx="990600" cy="132102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n: MedlineCitation"/>
          <p:cNvSpPr/>
          <p:nvPr/>
        </p:nvSpPr>
        <p:spPr>
          <a:xfrm>
            <a:off x="676469" y="1213260"/>
            <a:ext cx="1219200" cy="132102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n: PMID"/>
          <p:cNvSpPr/>
          <p:nvPr/>
        </p:nvSpPr>
        <p:spPr>
          <a:xfrm>
            <a:off x="1027262" y="1355815"/>
            <a:ext cx="1487338" cy="116957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n: Wu"/>
          <p:cNvSpPr/>
          <p:nvPr/>
        </p:nvSpPr>
        <p:spPr>
          <a:xfrm>
            <a:off x="1371600" y="1631887"/>
            <a:ext cx="1595127" cy="116957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n: Billings"/>
          <p:cNvSpPr/>
          <p:nvPr/>
        </p:nvSpPr>
        <p:spPr>
          <a:xfrm>
            <a:off x="1371599" y="2164352"/>
            <a:ext cx="1981201" cy="116957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n: Melendez"/>
          <p:cNvSpPr/>
          <p:nvPr/>
        </p:nvSpPr>
        <p:spPr>
          <a:xfrm>
            <a:off x="1371600" y="2724150"/>
            <a:ext cx="1998890" cy="103533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n: Collins"/>
          <p:cNvSpPr/>
          <p:nvPr/>
        </p:nvSpPr>
        <p:spPr>
          <a:xfrm>
            <a:off x="1371599" y="3270524"/>
            <a:ext cx="1919697" cy="103533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n: MP"/>
          <p:cNvSpPr/>
          <p:nvPr/>
        </p:nvSpPr>
        <p:spPr>
          <a:xfrm>
            <a:off x="1379219" y="1769057"/>
            <a:ext cx="1592581" cy="103533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n: JS"/>
          <p:cNvSpPr/>
          <p:nvPr/>
        </p:nvSpPr>
        <p:spPr>
          <a:xfrm>
            <a:off x="1372872" y="2304004"/>
            <a:ext cx="1592581" cy="103533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n: BJ"/>
          <p:cNvSpPr/>
          <p:nvPr/>
        </p:nvSpPr>
        <p:spPr>
          <a:xfrm>
            <a:off x="1372872" y="2861805"/>
            <a:ext cx="1592581" cy="103533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n: FS"/>
          <p:cNvSpPr/>
          <p:nvPr/>
        </p:nvSpPr>
        <p:spPr>
          <a:xfrm>
            <a:off x="1379219" y="3413079"/>
            <a:ext cx="1592581" cy="103533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-pattern PubMed Article"/>
          <p:cNvSpPr/>
          <p:nvPr/>
        </p:nvSpPr>
        <p:spPr>
          <a:xfrm>
            <a:off x="1295400" y="3899893"/>
            <a:ext cx="3124200" cy="3905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-element MedlineCit"/>
          <p:cNvSpPr/>
          <p:nvPr/>
        </p:nvSpPr>
        <p:spPr>
          <a:xfrm>
            <a:off x="1592921" y="4251956"/>
            <a:ext cx="2788578" cy="3905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-element Last Name"/>
          <p:cNvSpPr/>
          <p:nvPr/>
        </p:nvSpPr>
        <p:spPr>
          <a:xfrm>
            <a:off x="4495799" y="4251955"/>
            <a:ext cx="1135721" cy="3905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-element Initials"/>
          <p:cNvSpPr/>
          <p:nvPr/>
        </p:nvSpPr>
        <p:spPr>
          <a:xfrm>
            <a:off x="5719558" y="4251954"/>
            <a:ext cx="1138442" cy="3905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65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8" grpId="0" animBg="1"/>
      <p:bldP spid="8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Remember </a:t>
            </a:r>
            <a:r>
              <a:rPr lang="en-US"/>
              <a:t>our theme…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52551"/>
            <a:ext cx="6096000" cy="324207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dirty="0"/>
              <a:t>Get </a:t>
            </a:r>
            <a:r>
              <a:rPr lang="en-US" b="1" i="1" dirty="0"/>
              <a:t>exactly</a:t>
            </a:r>
            <a:r>
              <a:rPr lang="en-US" dirty="0"/>
              <a:t> the data you need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/>
              <a:t>…and </a:t>
            </a:r>
            <a:r>
              <a:rPr lang="en-US" b="1" i="1" dirty="0"/>
              <a:t>only</a:t>
            </a:r>
            <a:r>
              <a:rPr lang="en-US" dirty="0"/>
              <a:t> the data you need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/>
              <a:t>…in the </a:t>
            </a:r>
            <a:r>
              <a:rPr lang="en-US" b="1" i="1" dirty="0"/>
              <a:t>format</a:t>
            </a:r>
            <a:r>
              <a:rPr lang="en-US" dirty="0"/>
              <a:t> you need.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910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-block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Groups multiple child elements of the same parent element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66700" y="2266950"/>
            <a:ext cx="8610600" cy="781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-block </a:t>
            </a:r>
            <a:r>
              <a:rPr lang="fr-FR" sz="1800" dirty="0" err="1">
                <a:latin typeface="Lucida Console" panose="020B0609040504020204" pitchFamily="49" charset="0"/>
              </a:rPr>
              <a:t>Author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LastName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Initials</a:t>
            </a:r>
            <a:endParaRPr lang="fr-FR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2901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4479" y="38100"/>
            <a:ext cx="8229600" cy="857250"/>
          </a:xfrm>
        </p:spPr>
        <p:txBody>
          <a:bodyPr/>
          <a:lstStyle/>
          <a:p>
            <a:r>
              <a:rPr lang="en-US" dirty="0"/>
              <a:t>How -block works</a:t>
            </a:r>
          </a:p>
        </p:txBody>
      </p:sp>
      <p:sp>
        <p:nvSpPr>
          <p:cNvPr id="7" name="XML"/>
          <p:cNvSpPr>
            <a:spLocks noGrp="1"/>
          </p:cNvSpPr>
          <p:nvPr>
            <p:ph sz="half" idx="2"/>
          </p:nvPr>
        </p:nvSpPr>
        <p:spPr>
          <a:xfrm>
            <a:off x="263979" y="1037905"/>
            <a:ext cx="4231821" cy="2815332"/>
          </a:xfrm>
          <a:ln>
            <a:solidFill>
              <a:schemeClr val="tx1"/>
            </a:solidFill>
          </a:ln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&lt;</a:t>
            </a:r>
            <a:r>
              <a:rPr lang="en-US" dirty="0" err="1">
                <a:latin typeface="Lucida Console" panose="020B0609040504020204" pitchFamily="49" charset="0"/>
              </a:rPr>
              <a:t>PubmedArticle</a:t>
            </a:r>
            <a:r>
              <a:rPr lang="en-US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&lt;</a:t>
            </a:r>
            <a:r>
              <a:rPr lang="en-US" dirty="0" err="1">
                <a:latin typeface="Lucida Console" panose="020B0609040504020204" pitchFamily="49" charset="0"/>
              </a:rPr>
              <a:t>MedlineCitation</a:t>
            </a:r>
            <a:r>
              <a:rPr lang="en-US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&lt;PMID&gt;98765432&lt;/PMID&gt;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&lt;Author&gt;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     &lt;</a:t>
            </a:r>
            <a:r>
              <a:rPr lang="en-US" dirty="0" err="1">
                <a:latin typeface="Lucida Console" panose="020B0609040504020204" pitchFamily="49" charset="0"/>
              </a:rPr>
              <a:t>LastName</a:t>
            </a:r>
            <a:r>
              <a:rPr lang="en-US" dirty="0">
                <a:latin typeface="Lucida Console" panose="020B0609040504020204" pitchFamily="49" charset="0"/>
              </a:rPr>
              <a:t>&gt;Wu&lt;/</a:t>
            </a:r>
            <a:r>
              <a:rPr lang="en-US" dirty="0" err="1">
                <a:latin typeface="Lucida Console" panose="020B0609040504020204" pitchFamily="49" charset="0"/>
              </a:rPr>
              <a:t>LastName</a:t>
            </a:r>
            <a:r>
              <a:rPr lang="en-US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     &lt;Initials&gt;MP&lt;/Initials&gt;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&lt;/Author&gt;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&lt;Author&gt;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     &lt;</a:t>
            </a:r>
            <a:r>
              <a:rPr lang="en-US" dirty="0" err="1">
                <a:latin typeface="Lucida Console" panose="020B0609040504020204" pitchFamily="49" charset="0"/>
              </a:rPr>
              <a:t>LastName</a:t>
            </a:r>
            <a:r>
              <a:rPr lang="en-US" dirty="0">
                <a:latin typeface="Lucida Console" panose="020B0609040504020204" pitchFamily="49" charset="0"/>
              </a:rPr>
              <a:t>&gt;Billings&lt;/</a:t>
            </a:r>
            <a:r>
              <a:rPr lang="en-US" dirty="0" err="1">
                <a:latin typeface="Lucida Console" panose="020B0609040504020204" pitchFamily="49" charset="0"/>
              </a:rPr>
              <a:t>LastName</a:t>
            </a:r>
            <a:r>
              <a:rPr lang="en-US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     &lt;Initials&gt;JS&lt;/Initials&gt;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&lt;/Author&gt;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&lt;Author&gt;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     &lt;</a:t>
            </a:r>
            <a:r>
              <a:rPr lang="en-US" dirty="0" err="1">
                <a:latin typeface="Lucida Console" panose="020B0609040504020204" pitchFamily="49" charset="0"/>
              </a:rPr>
              <a:t>LastName</a:t>
            </a:r>
            <a:r>
              <a:rPr lang="en-US" dirty="0">
                <a:latin typeface="Lucida Console" panose="020B0609040504020204" pitchFamily="49" charset="0"/>
              </a:rPr>
              <a:t>&gt;Melendez&lt;/</a:t>
            </a:r>
            <a:r>
              <a:rPr lang="en-US" dirty="0" err="1">
                <a:latin typeface="Lucida Console" panose="020B0609040504020204" pitchFamily="49" charset="0"/>
              </a:rPr>
              <a:t>LastName</a:t>
            </a:r>
            <a:r>
              <a:rPr lang="en-US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     &lt;Initials&gt;BJ&lt;/Initials&gt;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&lt;/Author&gt;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&lt;Author&gt;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     &lt;</a:t>
            </a:r>
            <a:r>
              <a:rPr lang="en-US" dirty="0" err="1">
                <a:latin typeface="Lucida Console" panose="020B0609040504020204" pitchFamily="49" charset="0"/>
              </a:rPr>
              <a:t>LastName</a:t>
            </a:r>
            <a:r>
              <a:rPr lang="en-US" dirty="0">
                <a:latin typeface="Lucida Console" panose="020B0609040504020204" pitchFamily="49" charset="0"/>
              </a:rPr>
              <a:t>&gt;Collins&lt;/</a:t>
            </a:r>
            <a:r>
              <a:rPr lang="en-US" dirty="0" err="1">
                <a:latin typeface="Lucida Console" panose="020B0609040504020204" pitchFamily="49" charset="0"/>
              </a:rPr>
              <a:t>LastName</a:t>
            </a:r>
            <a:r>
              <a:rPr lang="en-US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     &lt;Initials&gt;FS&lt;/Initials&gt;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&lt;/Author&gt;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[…]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0CD6EC8B-9E95-4567-92FB-64514F577C9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92921" y="704850"/>
            <a:ext cx="1214707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XML input</a:t>
            </a:r>
          </a:p>
        </p:txBody>
      </p:sp>
      <p:sp>
        <p:nvSpPr>
          <p:cNvPr id="12" name="XML"/>
          <p:cNvSpPr>
            <a:spLocks noGrp="1"/>
          </p:cNvSpPr>
          <p:nvPr>
            <p:ph sz="half" idx="2"/>
          </p:nvPr>
        </p:nvSpPr>
        <p:spPr>
          <a:xfrm>
            <a:off x="4724400" y="1037906"/>
            <a:ext cx="4150179" cy="281533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>
                <a:latin typeface="Lucida Console" panose="020B0609040504020204" pitchFamily="49" charset="0"/>
              </a:rPr>
              <a:t>98765432 Wu MP Billings JS Melendez BJ Collins FS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33863" y="691247"/>
            <a:ext cx="1442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xtract</a:t>
            </a:r>
            <a:r>
              <a:rPr lang="en-US" b="1" dirty="0"/>
              <a:t> output</a:t>
            </a:r>
          </a:p>
        </p:txBody>
      </p:sp>
      <p:sp>
        <p:nvSpPr>
          <p:cNvPr id="6" name="Out: PMID"/>
          <p:cNvSpPr/>
          <p:nvPr/>
        </p:nvSpPr>
        <p:spPr>
          <a:xfrm>
            <a:off x="4800600" y="1085850"/>
            <a:ext cx="914400" cy="190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ut: Wu"/>
          <p:cNvSpPr/>
          <p:nvPr/>
        </p:nvSpPr>
        <p:spPr>
          <a:xfrm>
            <a:off x="5715461" y="1068048"/>
            <a:ext cx="385558" cy="2083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ut: MP"/>
          <p:cNvSpPr/>
          <p:nvPr/>
        </p:nvSpPr>
        <p:spPr>
          <a:xfrm>
            <a:off x="6019800" y="1099679"/>
            <a:ext cx="353106" cy="574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ut: Billings"/>
          <p:cNvSpPr/>
          <p:nvPr/>
        </p:nvSpPr>
        <p:spPr>
          <a:xfrm>
            <a:off x="6398079" y="1078662"/>
            <a:ext cx="914400" cy="266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ut: JS"/>
          <p:cNvSpPr/>
          <p:nvPr/>
        </p:nvSpPr>
        <p:spPr>
          <a:xfrm>
            <a:off x="7315200" y="1050253"/>
            <a:ext cx="353106" cy="574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ut: Melendez"/>
          <p:cNvSpPr/>
          <p:nvPr/>
        </p:nvSpPr>
        <p:spPr>
          <a:xfrm>
            <a:off x="7620000" y="1088811"/>
            <a:ext cx="914400" cy="190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ut: BJ"/>
          <p:cNvSpPr/>
          <p:nvPr/>
        </p:nvSpPr>
        <p:spPr>
          <a:xfrm>
            <a:off x="4785172" y="1267437"/>
            <a:ext cx="353106" cy="574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ut: Collins"/>
          <p:cNvSpPr/>
          <p:nvPr/>
        </p:nvSpPr>
        <p:spPr>
          <a:xfrm>
            <a:off x="5105400" y="1319043"/>
            <a:ext cx="914400" cy="190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ut: FS"/>
          <p:cNvSpPr/>
          <p:nvPr/>
        </p:nvSpPr>
        <p:spPr>
          <a:xfrm>
            <a:off x="5943599" y="1279311"/>
            <a:ext cx="353106" cy="574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n: PubmedArticle"/>
          <p:cNvSpPr/>
          <p:nvPr/>
        </p:nvSpPr>
        <p:spPr>
          <a:xfrm>
            <a:off x="381000" y="1068048"/>
            <a:ext cx="990600" cy="132102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n: MedlineCitation"/>
          <p:cNvSpPr/>
          <p:nvPr/>
        </p:nvSpPr>
        <p:spPr>
          <a:xfrm>
            <a:off x="676469" y="1213260"/>
            <a:ext cx="1219200" cy="132102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n: PMID"/>
          <p:cNvSpPr/>
          <p:nvPr/>
        </p:nvSpPr>
        <p:spPr>
          <a:xfrm>
            <a:off x="1027262" y="1355815"/>
            <a:ext cx="1487338" cy="116957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n: Wu"/>
          <p:cNvSpPr/>
          <p:nvPr/>
        </p:nvSpPr>
        <p:spPr>
          <a:xfrm>
            <a:off x="1371600" y="1631887"/>
            <a:ext cx="1595127" cy="116957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n: Billings"/>
          <p:cNvSpPr/>
          <p:nvPr/>
        </p:nvSpPr>
        <p:spPr>
          <a:xfrm>
            <a:off x="1371599" y="2164352"/>
            <a:ext cx="1981201" cy="116957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n: Melendez"/>
          <p:cNvSpPr/>
          <p:nvPr/>
        </p:nvSpPr>
        <p:spPr>
          <a:xfrm>
            <a:off x="1371600" y="2724150"/>
            <a:ext cx="1998890" cy="103533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n: Collins"/>
          <p:cNvSpPr/>
          <p:nvPr/>
        </p:nvSpPr>
        <p:spPr>
          <a:xfrm>
            <a:off x="1371599" y="3270524"/>
            <a:ext cx="1919697" cy="103533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n: MP"/>
          <p:cNvSpPr/>
          <p:nvPr/>
        </p:nvSpPr>
        <p:spPr>
          <a:xfrm>
            <a:off x="1379219" y="1769057"/>
            <a:ext cx="1592581" cy="103533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n: JS"/>
          <p:cNvSpPr/>
          <p:nvPr/>
        </p:nvSpPr>
        <p:spPr>
          <a:xfrm>
            <a:off x="1372872" y="2304004"/>
            <a:ext cx="1592581" cy="103533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n: BJ"/>
          <p:cNvSpPr/>
          <p:nvPr/>
        </p:nvSpPr>
        <p:spPr>
          <a:xfrm>
            <a:off x="1372872" y="2861805"/>
            <a:ext cx="1592581" cy="103533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n: FS"/>
          <p:cNvSpPr/>
          <p:nvPr/>
        </p:nvSpPr>
        <p:spPr>
          <a:xfrm>
            <a:off x="1379219" y="3413079"/>
            <a:ext cx="1592581" cy="103533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Code Block"/>
          <p:cNvSpPr txBox="1">
            <a:spLocks/>
          </p:cNvSpPr>
          <p:nvPr/>
        </p:nvSpPr>
        <p:spPr>
          <a:xfrm>
            <a:off x="263979" y="3919724"/>
            <a:ext cx="8610600" cy="781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-block </a:t>
            </a:r>
            <a:r>
              <a:rPr lang="fr-FR" sz="1800" dirty="0" err="1">
                <a:latin typeface="Lucida Console" panose="020B0609040504020204" pitchFamily="49" charset="0"/>
              </a:rPr>
              <a:t>Author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LastName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Initials</a:t>
            </a:r>
            <a:endParaRPr lang="fr-FR" sz="1800" dirty="0">
              <a:latin typeface="Lucida Console" panose="020B0609040504020204" pitchFamily="49" charset="0"/>
            </a:endParaRPr>
          </a:p>
        </p:txBody>
      </p:sp>
      <p:sp>
        <p:nvSpPr>
          <p:cNvPr id="41" name="-pattern PubMed Article"/>
          <p:cNvSpPr/>
          <p:nvPr/>
        </p:nvSpPr>
        <p:spPr>
          <a:xfrm>
            <a:off x="1295400" y="3926073"/>
            <a:ext cx="3124200" cy="3905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-element MedlineCit"/>
          <p:cNvSpPr/>
          <p:nvPr/>
        </p:nvSpPr>
        <p:spPr>
          <a:xfrm>
            <a:off x="4419600" y="3926074"/>
            <a:ext cx="4114800" cy="3905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-element LastName"/>
          <p:cNvSpPr/>
          <p:nvPr/>
        </p:nvSpPr>
        <p:spPr>
          <a:xfrm>
            <a:off x="3505200" y="4240301"/>
            <a:ext cx="1143000" cy="3905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-block author"/>
          <p:cNvSpPr/>
          <p:nvPr/>
        </p:nvSpPr>
        <p:spPr>
          <a:xfrm>
            <a:off x="276225" y="4240300"/>
            <a:ext cx="1933575" cy="3905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-element Initials"/>
          <p:cNvSpPr/>
          <p:nvPr/>
        </p:nvSpPr>
        <p:spPr>
          <a:xfrm>
            <a:off x="4726294" y="4240300"/>
            <a:ext cx="1217305" cy="3905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In: Author Wu"/>
          <p:cNvSpPr/>
          <p:nvPr/>
        </p:nvSpPr>
        <p:spPr>
          <a:xfrm>
            <a:off x="1027262" y="1477490"/>
            <a:ext cx="572938" cy="132102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In: Author Billings"/>
          <p:cNvSpPr/>
          <p:nvPr/>
        </p:nvSpPr>
        <p:spPr>
          <a:xfrm>
            <a:off x="1027262" y="2021797"/>
            <a:ext cx="572938" cy="132102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In: Author Melendez"/>
          <p:cNvSpPr/>
          <p:nvPr/>
        </p:nvSpPr>
        <p:spPr>
          <a:xfrm>
            <a:off x="1019983" y="2573071"/>
            <a:ext cx="572938" cy="132102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In: Author Collins"/>
          <p:cNvSpPr/>
          <p:nvPr/>
        </p:nvSpPr>
        <p:spPr>
          <a:xfrm>
            <a:off x="1027262" y="3124345"/>
            <a:ext cx="572938" cy="132102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4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6" grpId="0" animBg="1"/>
      <p:bldP spid="21" grpId="0" animBg="1"/>
      <p:bldP spid="17" grpId="0" animBg="1"/>
      <p:bldP spid="22" grpId="0" animBg="1"/>
      <p:bldP spid="19" grpId="0" animBg="1"/>
      <p:bldP spid="23" grpId="0" animBg="1"/>
      <p:bldP spid="20" grpId="0" animBg="1"/>
      <p:bldP spid="24" grpId="0" animBg="1"/>
      <p:bldP spid="8" grpId="0" animBg="1"/>
      <p:bldP spid="8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41" grpId="0" animBg="1"/>
      <p:bldP spid="41" grpId="1" animBg="1"/>
      <p:bldP spid="42" grpId="1" animBg="1"/>
      <p:bldP spid="42" grpId="2" animBg="1"/>
      <p:bldP spid="43" grpId="0" animBg="1"/>
      <p:bldP spid="43" grpId="1" animBg="1"/>
      <p:bldP spid="43" grpId="2" animBg="1"/>
      <p:bldP spid="43" grpId="4" animBg="1"/>
      <p:bldP spid="43" grpId="5" animBg="1"/>
      <p:bldP spid="43" grpId="6" animBg="1"/>
      <p:bldP spid="43" grpId="7" animBg="1"/>
      <p:bldP spid="43" grpId="8" animBg="1"/>
      <p:bldP spid="44" grpId="0" animBg="1"/>
      <p:bldP spid="44" grpId="1" animBg="1"/>
      <p:bldP spid="44" grpId="2" animBg="1"/>
      <p:bldP spid="44" grpId="3" animBg="1"/>
      <p:bldP spid="44" grpId="4" animBg="1"/>
      <p:bldP spid="44" grpId="5" animBg="1"/>
      <p:bldP spid="44" grpId="6" animBg="1"/>
      <p:bldP spid="44" grpId="7" animBg="1"/>
      <p:bldP spid="45" grpId="0" animBg="1"/>
      <p:bldP spid="45" grpId="1" animBg="1"/>
      <p:bldP spid="45" grpId="2" animBg="1"/>
      <p:bldP spid="45" grpId="3" animBg="1"/>
      <p:bldP spid="45" grpId="4" animBg="1"/>
      <p:bldP spid="45" grpId="5" animBg="1"/>
      <p:bldP spid="45" grpId="6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 hidden="1"/>
          <p:cNvGraphicFramePr>
            <a:graphicFrameLocks noGrp="1"/>
          </p:cNvGraphicFramePr>
          <p:nvPr>
            <p:extLst/>
          </p:nvPr>
        </p:nvGraphicFramePr>
        <p:xfrm>
          <a:off x="273734" y="3792408"/>
          <a:ext cx="8610600" cy="83099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16140553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724974153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753264289"/>
                    </a:ext>
                  </a:extLst>
                </a:gridCol>
              </a:tblGrid>
              <a:tr h="276999"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999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999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good, but we can do better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Everything is separated by tabs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3789" y="2249844"/>
            <a:ext cx="8610600" cy="781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-block </a:t>
            </a:r>
            <a:r>
              <a:rPr lang="fr-FR" sz="1800" dirty="0" err="1">
                <a:latin typeface="Lucida Console" panose="020B0609040504020204" pitchFamily="49" charset="0"/>
              </a:rPr>
              <a:t>Author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LastName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Initials</a:t>
            </a:r>
            <a:endParaRPr lang="fr-FR" sz="1800" dirty="0">
              <a:latin typeface="Lucida Console" panose="020B060904050402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914" y="3455661"/>
            <a:ext cx="86106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24102982     Wu     MP    Doyle     JR     Barry  B     Beauvais  A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21171099     Wu     MP    </a:t>
            </a:r>
            <a:r>
              <a:rPr lang="en-US" sz="1600" dirty="0" err="1">
                <a:latin typeface="Lucida Console" panose="020B0609040504020204" pitchFamily="49" charset="0"/>
              </a:rPr>
              <a:t>Gussoni</a:t>
            </a:r>
            <a:r>
              <a:rPr lang="en-US" sz="1600" dirty="0">
                <a:latin typeface="Lucida Console" panose="020B0609040504020204" pitchFamily="49" charset="0"/>
              </a:rPr>
              <a:t>   E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17150207     Yoon   S     Molloy    MJ     Wu     MP    Cowan     DB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5200" y="1885950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xtract</a:t>
            </a:r>
            <a:r>
              <a:rPr lang="en-US" b="1" dirty="0"/>
              <a:t> Command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05200" y="3110365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2055187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537965"/>
              </p:ext>
            </p:extLst>
          </p:nvPr>
        </p:nvGraphicFramePr>
        <p:xfrm>
          <a:off x="266700" y="3105149"/>
          <a:ext cx="8610600" cy="83099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0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86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6999"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999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999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know so far…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6700" y="3105150"/>
            <a:ext cx="86106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24102982|1742-4658|Wu, Doyle, Barry, Beauvais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21171099|1097-4598|Wu, </a:t>
            </a:r>
            <a:r>
              <a:rPr lang="en-US" sz="1600" dirty="0" err="1">
                <a:latin typeface="Lucida Console" panose="020B0609040504020204" pitchFamily="49" charset="0"/>
              </a:rPr>
              <a:t>Gussoni</a:t>
            </a:r>
            <a:endParaRPr lang="en-US" sz="1600" dirty="0">
              <a:latin typeface="Lucida Console" panose="020B0609040504020204" pitchFamily="49" charset="0"/>
            </a:endParaRPr>
          </a:p>
          <a:p>
            <a:r>
              <a:rPr lang="en-US" sz="1600" dirty="0">
                <a:latin typeface="Lucida Console" panose="020B0609040504020204" pitchFamily="49" charset="0"/>
              </a:rPr>
              <a:t>17150207|0012-1606|Yoon, Molloy, Wu, Cowan, </a:t>
            </a:r>
            <a:r>
              <a:rPr lang="en-US" sz="1600" dirty="0" err="1">
                <a:latin typeface="Lucida Console" panose="020B0609040504020204" pitchFamily="49" charset="0"/>
              </a:rPr>
              <a:t>Gussoni</a:t>
            </a:r>
            <a:endParaRPr lang="en-US" sz="1600" dirty="0">
              <a:latin typeface="Lucida Console" panose="020B0609040504020204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66700" y="1684790"/>
            <a:ext cx="8610600" cy="781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–tab "|" –sep ", "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ISSN </a:t>
            </a:r>
            <a:r>
              <a:rPr lang="fr-FR" sz="1800" dirty="0" err="1">
                <a:latin typeface="Lucida Console" panose="020B0609040504020204" pitchFamily="49" charset="0"/>
              </a:rPr>
              <a:t>LastName</a:t>
            </a:r>
            <a:endParaRPr lang="fr-FR" sz="1800" dirty="0">
              <a:latin typeface="Lucida Console" panose="020B060904050402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15860" y="1315458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xtract</a:t>
            </a:r>
            <a:r>
              <a:rPr lang="en-US" b="1" dirty="0"/>
              <a:t> Command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08771" y="2735818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290851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 hidden="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210099"/>
              </p:ext>
            </p:extLst>
          </p:nvPr>
        </p:nvGraphicFramePr>
        <p:xfrm>
          <a:off x="273734" y="3792408"/>
          <a:ext cx="8610600" cy="83099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16140553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724974153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753264289"/>
                    </a:ext>
                  </a:extLst>
                </a:gridCol>
              </a:tblGrid>
              <a:tr h="276999"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999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999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Two elements in the same column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comma to group multiple elements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3789" y="2249424"/>
            <a:ext cx="8610600" cy="781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-block </a:t>
            </a:r>
            <a:r>
              <a:rPr lang="fr-FR" sz="1800" dirty="0" err="1">
                <a:latin typeface="Lucida Console" panose="020B0609040504020204" pitchFamily="49" charset="0"/>
              </a:rPr>
              <a:t>Author</a:t>
            </a:r>
            <a:r>
              <a:rPr lang="fr-FR" sz="1800" dirty="0">
                <a:latin typeface="Lucida Console" panose="020B0609040504020204" pitchFamily="49" charset="0"/>
              </a:rPr>
              <a:t> –sep </a:t>
            </a:r>
            <a:r>
              <a:rPr lang="en-US" sz="1800" dirty="0">
                <a:latin typeface="Lucida Console" panose="020B0609040504020204" pitchFamily="49" charset="0"/>
              </a:rPr>
              <a:t>" "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LastName,Initials</a:t>
            </a:r>
            <a:endParaRPr lang="fr-FR" sz="1800" dirty="0">
              <a:latin typeface="Lucida Console" panose="020B060904050402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3789" y="3456432"/>
            <a:ext cx="86106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24102982     Wu MP     Doyle JR     Barry B  Beauvais A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21171099     Wu MP     </a:t>
            </a:r>
            <a:r>
              <a:rPr lang="en-US" sz="1600" dirty="0" err="1">
                <a:latin typeface="Lucida Console" panose="020B0609040504020204" pitchFamily="49" charset="0"/>
              </a:rPr>
              <a:t>Gussoni</a:t>
            </a:r>
            <a:r>
              <a:rPr lang="en-US" sz="1600" dirty="0">
                <a:latin typeface="Lucida Console" panose="020B0609040504020204" pitchFamily="49" charset="0"/>
              </a:rPr>
              <a:t> E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17150207     Yoon S    Molloy MJ    Wu MP    Cowan DB     </a:t>
            </a:r>
            <a:r>
              <a:rPr lang="en-US" sz="1600" dirty="0" err="1">
                <a:latin typeface="Lucida Console" panose="020B0609040504020204" pitchFamily="49" charset="0"/>
              </a:rPr>
              <a:t>Gussoni</a:t>
            </a:r>
            <a:r>
              <a:rPr lang="en-US" sz="1600" dirty="0">
                <a:latin typeface="Lucida Console" panose="020B0609040504020204" pitchFamily="49" charset="0"/>
              </a:rPr>
              <a:t> 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5200" y="1883664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xtract</a:t>
            </a:r>
            <a:r>
              <a:rPr lang="en-US" b="1" dirty="0"/>
              <a:t> Command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05200" y="3108960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1994926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849879"/>
              </p:ext>
            </p:extLst>
          </p:nvPr>
        </p:nvGraphicFramePr>
        <p:xfrm>
          <a:off x="273734" y="3456432"/>
          <a:ext cx="8610600" cy="83099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16140553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724974153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753264289"/>
                    </a:ext>
                  </a:extLst>
                </a:gridCol>
              </a:tblGrid>
              <a:tr h="276999"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999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999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–block creates columns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66700" y="2249424"/>
            <a:ext cx="8610600" cy="781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-block </a:t>
            </a:r>
            <a:r>
              <a:rPr lang="fr-FR" sz="1800" dirty="0" err="1">
                <a:latin typeface="Lucida Console" panose="020B0609040504020204" pitchFamily="49" charset="0"/>
              </a:rPr>
              <a:t>Author</a:t>
            </a:r>
            <a:r>
              <a:rPr lang="fr-FR" sz="1800" dirty="0">
                <a:latin typeface="Lucida Console" panose="020B0609040504020204" pitchFamily="49" charset="0"/>
              </a:rPr>
              <a:t> –sep </a:t>
            </a:r>
            <a:r>
              <a:rPr lang="en-US" sz="1800" dirty="0">
                <a:latin typeface="Lucida Console" panose="020B0609040504020204" pitchFamily="49" charset="0"/>
              </a:rPr>
              <a:t>" "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LastName,Initials</a:t>
            </a:r>
            <a:endParaRPr lang="fr-FR" sz="1800" dirty="0">
              <a:latin typeface="Lucida Console" panose="020B060904050402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" y="3456432"/>
            <a:ext cx="86106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24102982     Wu MP     Doyle JR     Barry B  Beauvais A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21171099     Wu MP     </a:t>
            </a:r>
            <a:r>
              <a:rPr lang="en-US" sz="1600" dirty="0" err="1">
                <a:latin typeface="Lucida Console" panose="020B0609040504020204" pitchFamily="49" charset="0"/>
              </a:rPr>
              <a:t>Gussoni</a:t>
            </a:r>
            <a:r>
              <a:rPr lang="en-US" sz="1600" dirty="0">
                <a:latin typeface="Lucida Console" panose="020B0609040504020204" pitchFamily="49" charset="0"/>
              </a:rPr>
              <a:t> E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17150207     Yoon S    Molloy MJ    Wu MP    Cowan DB     </a:t>
            </a:r>
            <a:r>
              <a:rPr lang="en-US" sz="1600" dirty="0" err="1">
                <a:latin typeface="Lucida Console" panose="020B0609040504020204" pitchFamily="49" charset="0"/>
              </a:rPr>
              <a:t>Gussoni</a:t>
            </a:r>
            <a:r>
              <a:rPr lang="en-US" sz="1600" dirty="0">
                <a:latin typeface="Lucida Console" panose="020B0609040504020204" pitchFamily="49" charset="0"/>
              </a:rPr>
              <a:t> 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98111" y="1883664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xtract</a:t>
            </a:r>
            <a:r>
              <a:rPr lang="en-US" b="1" dirty="0"/>
              <a:t> Command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98111" y="3108960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40657605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636407"/>
              </p:ext>
            </p:extLst>
          </p:nvPr>
        </p:nvGraphicFramePr>
        <p:xfrm>
          <a:off x="266699" y="3410712"/>
          <a:ext cx="8610600" cy="83099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0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16140553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724974153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753264289"/>
                    </a:ext>
                  </a:extLst>
                </a:gridCol>
              </a:tblGrid>
              <a:tr h="276999"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999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999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"-block" resets -tab/-</a:t>
            </a:r>
            <a:r>
              <a:rPr lang="en-US" dirty="0" err="1"/>
              <a:t>sep</a:t>
            </a:r>
            <a:r>
              <a:rPr lang="en-US" dirty="0"/>
              <a:t> to default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66699" y="1551564"/>
            <a:ext cx="8610600" cy="10069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–tab </a:t>
            </a:r>
            <a:r>
              <a:rPr lang="en-US" sz="1800" dirty="0">
                <a:latin typeface="Lucida Console" panose="020B0609040504020204" pitchFamily="49" charset="0"/>
              </a:rPr>
              <a:t>"|"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-block </a:t>
            </a:r>
            <a:r>
              <a:rPr lang="fr-FR" sz="1800" dirty="0" err="1">
                <a:latin typeface="Lucida Console" panose="020B0609040504020204" pitchFamily="49" charset="0"/>
              </a:rPr>
              <a:t>Author</a:t>
            </a:r>
            <a:r>
              <a:rPr lang="fr-FR" sz="1800" dirty="0">
                <a:latin typeface="Lucida Console" panose="020B0609040504020204" pitchFamily="49" charset="0"/>
              </a:rPr>
              <a:t> –sep </a:t>
            </a:r>
            <a:r>
              <a:rPr lang="en-US" sz="1800" dirty="0">
                <a:latin typeface="Lucida Console" panose="020B0609040504020204" pitchFamily="49" charset="0"/>
              </a:rPr>
              <a:t>" "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LastName,Initials</a:t>
            </a:r>
            <a:endParaRPr lang="fr-FR" sz="1800" dirty="0">
              <a:latin typeface="Lucida Console" panose="020B060904050402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" y="3410712"/>
            <a:ext cx="86106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24102982|Wu MP     Doyle JR     Barry B  Beauvais A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21171099|Wu MP     </a:t>
            </a:r>
            <a:r>
              <a:rPr lang="en-US" sz="1600" dirty="0" err="1">
                <a:latin typeface="Lucida Console" panose="020B0609040504020204" pitchFamily="49" charset="0"/>
              </a:rPr>
              <a:t>Gussoni</a:t>
            </a:r>
            <a:r>
              <a:rPr lang="en-US" sz="1600" dirty="0">
                <a:latin typeface="Lucida Console" panose="020B0609040504020204" pitchFamily="49" charset="0"/>
              </a:rPr>
              <a:t> E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17150207|Yoon S    Molloy MJ    Wu MP    Cowan DB     </a:t>
            </a:r>
            <a:r>
              <a:rPr lang="en-US" sz="1600" dirty="0" err="1">
                <a:latin typeface="Lucida Console" panose="020B0609040504020204" pitchFamily="49" charset="0"/>
              </a:rPr>
              <a:t>Gussoni</a:t>
            </a:r>
            <a:r>
              <a:rPr lang="en-US" sz="1600" dirty="0">
                <a:latin typeface="Lucida Console" panose="020B0609040504020204" pitchFamily="49" charset="0"/>
              </a:rPr>
              <a:t> 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15859" y="1122730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xtract</a:t>
            </a:r>
            <a:r>
              <a:rPr lang="en-US" b="1" dirty="0"/>
              <a:t> Command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15859" y="2976385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706332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 hidden="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826977"/>
              </p:ext>
            </p:extLst>
          </p:nvPr>
        </p:nvGraphicFramePr>
        <p:xfrm>
          <a:off x="266700" y="3410712"/>
          <a:ext cx="8610600" cy="83210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0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120510039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87837985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53490713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11831732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154677413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1724974153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" b="0" dirty="0"/>
                    </a:p>
                  </a:txBody>
                  <a:tcPr>
                    <a:solidFill>
                      <a:srgbClr val="EFF3F7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solidFill>
                      <a:srgbClr val="EF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solidFill>
                      <a:srgbClr val="EF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solidFill>
                      <a:srgbClr val="EF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solidFill>
                      <a:srgbClr val="DCE5EE"/>
                    </a:solidFill>
                  </a:tcPr>
                </a:tc>
                <a:tc gridSpan="6"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solidFill>
                      <a:srgbClr val="DCE5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r>
                        <a:rPr lang="en-US" sz="400" dirty="0"/>
                        <a:t>.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solidFill>
                      <a:srgbClr val="EF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solidFill>
                      <a:srgbClr val="EF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"-block" resets -tab/-</a:t>
            </a:r>
            <a:r>
              <a:rPr lang="en-US" dirty="0" err="1"/>
              <a:t>sep</a:t>
            </a:r>
            <a:r>
              <a:rPr lang="en-US" dirty="0"/>
              <a:t> to default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66699" y="1554480"/>
            <a:ext cx="8610600" cy="10069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–tab </a:t>
            </a:r>
            <a:r>
              <a:rPr lang="en-US" sz="1800" dirty="0">
                <a:latin typeface="Lucida Console" panose="020B0609040504020204" pitchFamily="49" charset="0"/>
              </a:rPr>
              <a:t>"|"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-block </a:t>
            </a:r>
            <a:r>
              <a:rPr lang="fr-FR" sz="1800" dirty="0" err="1">
                <a:latin typeface="Lucida Console" panose="020B0609040504020204" pitchFamily="49" charset="0"/>
              </a:rPr>
              <a:t>Author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b="1" dirty="0">
                <a:latin typeface="Lucida Console" panose="020B0609040504020204" pitchFamily="49" charset="0"/>
              </a:rPr>
              <a:t>–tab "|" </a:t>
            </a:r>
            <a:r>
              <a:rPr lang="fr-FR" sz="1800" dirty="0">
                <a:latin typeface="Lucida Console" panose="020B0609040504020204" pitchFamily="49" charset="0"/>
              </a:rPr>
              <a:t>–sep </a:t>
            </a:r>
            <a:r>
              <a:rPr lang="en-US" sz="1800" dirty="0">
                <a:latin typeface="Lucida Console" panose="020B0609040504020204" pitchFamily="49" charset="0"/>
              </a:rPr>
              <a:t>" "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LastName,Initials</a:t>
            </a:r>
            <a:endParaRPr lang="fr-FR" sz="1800" dirty="0">
              <a:latin typeface="Lucida Console" panose="020B060904050402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699" y="3410712"/>
            <a:ext cx="86106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24102982|Wu </a:t>
            </a:r>
            <a:r>
              <a:rPr lang="en-US" sz="1600" dirty="0" err="1">
                <a:latin typeface="Lucida Console" panose="020B0609040504020204" pitchFamily="49" charset="0"/>
              </a:rPr>
              <a:t>MP|Doyle</a:t>
            </a: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latin typeface="Lucida Console" panose="020B0609040504020204" pitchFamily="49" charset="0"/>
              </a:rPr>
              <a:t>JR|Barry</a:t>
            </a: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latin typeface="Lucida Console" panose="020B0609040504020204" pitchFamily="49" charset="0"/>
              </a:rPr>
              <a:t>B|Beauvais</a:t>
            </a:r>
            <a:r>
              <a:rPr lang="en-US" sz="1600" dirty="0">
                <a:latin typeface="Lucida Console" panose="020B0609040504020204" pitchFamily="49" charset="0"/>
              </a:rPr>
              <a:t> A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21171099|Wu </a:t>
            </a:r>
            <a:r>
              <a:rPr lang="en-US" sz="1600" dirty="0" err="1">
                <a:latin typeface="Lucida Console" panose="020B0609040504020204" pitchFamily="49" charset="0"/>
              </a:rPr>
              <a:t>MP|Gussoni</a:t>
            </a:r>
            <a:r>
              <a:rPr lang="en-US" sz="1600" dirty="0">
                <a:latin typeface="Lucida Console" panose="020B0609040504020204" pitchFamily="49" charset="0"/>
              </a:rPr>
              <a:t> E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17150207|Yoon </a:t>
            </a:r>
            <a:r>
              <a:rPr lang="en-US" sz="1600" dirty="0" err="1">
                <a:latin typeface="Lucida Console" panose="020B0609040504020204" pitchFamily="49" charset="0"/>
              </a:rPr>
              <a:t>S|Molloy</a:t>
            </a: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latin typeface="Lucida Console" panose="020B0609040504020204" pitchFamily="49" charset="0"/>
              </a:rPr>
              <a:t>MJ|Wu</a:t>
            </a: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latin typeface="Lucida Console" panose="020B0609040504020204" pitchFamily="49" charset="0"/>
              </a:rPr>
              <a:t>MP|Cowan</a:t>
            </a: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latin typeface="Lucida Console" panose="020B0609040504020204" pitchFamily="49" charset="0"/>
              </a:rPr>
              <a:t>DB|Gussoni</a:t>
            </a:r>
            <a:r>
              <a:rPr lang="en-US" sz="1600" dirty="0">
                <a:latin typeface="Lucida Console" panose="020B0609040504020204" pitchFamily="49" charset="0"/>
              </a:rPr>
              <a:t> 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15859" y="1124712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xtract</a:t>
            </a:r>
            <a:r>
              <a:rPr lang="en-US" b="1" dirty="0"/>
              <a:t> Command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15860" y="2980944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423637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Write an </a:t>
            </a:r>
            <a:r>
              <a:rPr lang="en-US" dirty="0" err="1"/>
              <a:t>xtract</a:t>
            </a:r>
            <a:r>
              <a:rPr lang="en-US" dirty="0"/>
              <a:t> command that:</a:t>
            </a:r>
          </a:p>
          <a:p>
            <a:pPr lvl="1"/>
            <a:r>
              <a:rPr lang="en-US" dirty="0"/>
              <a:t>Has a new row for each PubMed record</a:t>
            </a:r>
          </a:p>
          <a:p>
            <a:pPr lvl="1"/>
            <a:r>
              <a:rPr lang="en-US" dirty="0"/>
              <a:t>Has a column for PMID</a:t>
            </a:r>
          </a:p>
          <a:p>
            <a:pPr lvl="1"/>
            <a:r>
              <a:rPr lang="en-US" dirty="0"/>
              <a:t>Lists all of the </a:t>
            </a:r>
            <a:r>
              <a:rPr lang="en-US" dirty="0" err="1"/>
              <a:t>MeSH</a:t>
            </a:r>
            <a:r>
              <a:rPr lang="en-US" dirty="0"/>
              <a:t> headings, separated by "|"</a:t>
            </a:r>
          </a:p>
          <a:p>
            <a:pPr lvl="2"/>
            <a:r>
              <a:rPr lang="en-US" dirty="0"/>
              <a:t>If a heading has subheadings attached, separate the heading and subheadings with "/"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7588" y="4173782"/>
            <a:ext cx="8748823" cy="358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400" dirty="0">
                <a:latin typeface="Lucida Console" panose="020B0609040504020204" pitchFamily="49" charset="0"/>
              </a:rPr>
              <a:t>24102982|Cell </a:t>
            </a:r>
            <a:r>
              <a:rPr lang="fr-FR" sz="1400" dirty="0" err="1">
                <a:latin typeface="Lucida Console" panose="020B0609040504020204" pitchFamily="49" charset="0"/>
              </a:rPr>
              <a:t>Fusion|Myoblasts</a:t>
            </a:r>
            <a:r>
              <a:rPr lang="fr-FR" sz="1400" dirty="0">
                <a:latin typeface="Lucida Console" panose="020B0609040504020204" pitchFamily="49" charset="0"/>
              </a:rPr>
              <a:t>/</a:t>
            </a:r>
            <a:r>
              <a:rPr lang="fr-FR" sz="1400" dirty="0" err="1">
                <a:latin typeface="Lucida Console" panose="020B0609040504020204" pitchFamily="49" charset="0"/>
              </a:rPr>
              <a:t>cytology</a:t>
            </a:r>
            <a:r>
              <a:rPr lang="fr-FR" sz="1400" dirty="0">
                <a:latin typeface="Lucida Console" panose="020B0609040504020204" pitchFamily="49" charset="0"/>
              </a:rPr>
              <a:t>/</a:t>
            </a:r>
            <a:r>
              <a:rPr lang="fr-FR" sz="1400" dirty="0" err="1">
                <a:latin typeface="Lucida Console" panose="020B0609040504020204" pitchFamily="49" charset="0"/>
              </a:rPr>
              <a:t>metabolism|Muscle</a:t>
            </a:r>
            <a:r>
              <a:rPr lang="fr-FR" sz="1400" dirty="0">
                <a:latin typeface="Lucida Console" panose="020B0609040504020204" pitchFamily="49" charset="0"/>
              </a:rPr>
              <a:t> </a:t>
            </a:r>
            <a:r>
              <a:rPr lang="fr-FR" sz="1400" dirty="0" err="1">
                <a:latin typeface="Lucida Console" panose="020B0609040504020204" pitchFamily="49" charset="0"/>
              </a:rPr>
              <a:t>Development</a:t>
            </a:r>
            <a:r>
              <a:rPr lang="fr-FR" sz="1400" dirty="0">
                <a:latin typeface="Lucida Console" panose="020B0609040504020204" pitchFamily="49" charset="0"/>
              </a:rPr>
              <a:t>/</a:t>
            </a:r>
            <a:r>
              <a:rPr lang="fr-FR" sz="1400" dirty="0" err="1">
                <a:latin typeface="Lucida Console" panose="020B0609040504020204" pitchFamily="49" charset="0"/>
              </a:rPr>
              <a:t>physiology</a:t>
            </a:r>
            <a:endParaRPr lang="fr-FR" sz="14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5595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2 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66700" y="1200151"/>
            <a:ext cx="86106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-tab "|"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-block </a:t>
            </a:r>
            <a:r>
              <a:rPr lang="fr-FR" sz="1800" dirty="0" err="1">
                <a:latin typeface="Lucida Console" panose="020B0609040504020204" pitchFamily="49" charset="0"/>
              </a:rPr>
              <a:t>MeshHeading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–tab "|" –sep </a:t>
            </a:r>
            <a:r>
              <a:rPr lang="en-US" sz="1800" dirty="0">
                <a:latin typeface="Lucida Console" panose="020B0609040504020204" pitchFamily="49" charset="0"/>
              </a:rPr>
              <a:t>"/"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DescriptorName,QualifierName</a:t>
            </a:r>
            <a:endParaRPr lang="fr-FR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59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EDirect for PubMed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 1: Getting PubMed Data</a:t>
            </a:r>
          </a:p>
          <a:p>
            <a:r>
              <a:rPr lang="en-US" dirty="0"/>
              <a:t>Part 2: Extracting Data from XML</a:t>
            </a:r>
          </a:p>
          <a:p>
            <a:r>
              <a:rPr lang="en-US" b="1" dirty="0"/>
              <a:t>Part 3: Formatting Results and Unix Tools</a:t>
            </a:r>
          </a:p>
          <a:p>
            <a:r>
              <a:rPr lang="en-US" dirty="0"/>
              <a:t>Part 4: </a:t>
            </a:r>
            <a:r>
              <a:rPr lang="en-US" dirty="0" err="1"/>
              <a:t>xtract</a:t>
            </a:r>
            <a:r>
              <a:rPr lang="en-US" dirty="0"/>
              <a:t> Conditional Arguments</a:t>
            </a:r>
          </a:p>
          <a:p>
            <a:r>
              <a:rPr lang="en-US" dirty="0"/>
              <a:t>Part 5: Developing and Building Scripts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4846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Saving Results to a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"&gt;"</a:t>
            </a:r>
          </a:p>
          <a:p>
            <a:r>
              <a:rPr lang="en-US" dirty="0"/>
              <a:t>Save in the format of your choice</a:t>
            </a:r>
          </a:p>
          <a:p>
            <a:r>
              <a:rPr lang="en-US" dirty="0"/>
              <a:t>Example: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Check using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956666"/>
            <a:ext cx="8229600" cy="6551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efetch –</a:t>
            </a:r>
            <a:r>
              <a:rPr lang="en-US" sz="1800" dirty="0" err="1">
                <a:latin typeface="Lucida Console" panose="020B0609040504020204" pitchFamily="49" charset="0"/>
              </a:rPr>
              <a:t>db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pubmed</a:t>
            </a:r>
            <a:r>
              <a:rPr lang="en-US" sz="1800" dirty="0">
                <a:latin typeface="Lucida Console" panose="020B0609040504020204" pitchFamily="49" charset="0"/>
              </a:rPr>
              <a:t> –id 24102982,21171099,17150207 \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-format xml &gt; testfile.txt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971800" y="3943350"/>
            <a:ext cx="533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ls</a:t>
            </a:r>
          </a:p>
        </p:txBody>
      </p:sp>
    </p:spTree>
    <p:extLst>
      <p:ext uri="{BB962C8B-B14F-4D97-AF65-F5344CB8AC3E}">
        <p14:creationId xmlns:p14="http://schemas.microsoft.com/office/powerpoint/2010/main" val="30505780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where is my file!?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Try </a:t>
            </a:r>
          </a:p>
          <a:p>
            <a:r>
              <a:rPr lang="en-US" dirty="0"/>
              <a:t>Cygwin users: try this:</a:t>
            </a:r>
          </a:p>
          <a:p>
            <a:pPr marL="457200" lvl="1" indent="0">
              <a:buNone/>
            </a:pPr>
            <a:r>
              <a:rPr lang="en-US" dirty="0"/>
              <a:t>$ </a:t>
            </a:r>
            <a:r>
              <a:rPr lang="en-US" dirty="0" err="1"/>
              <a:t>cygpath</a:t>
            </a:r>
            <a:r>
              <a:rPr lang="en-US" dirty="0"/>
              <a:t> -w ~</a:t>
            </a:r>
          </a:p>
          <a:p>
            <a:r>
              <a:rPr lang="en-US"/>
              <a:t>Mac </a:t>
            </a:r>
            <a:r>
              <a:rPr lang="en-US" dirty="0"/>
              <a:t>users: look in your Users folder:</a:t>
            </a:r>
          </a:p>
          <a:p>
            <a:pPr lvl="1"/>
            <a:r>
              <a:rPr lang="en-US" dirty="0"/>
              <a:t>Users/&lt;your user name&gt;/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47800" y="1352550"/>
            <a:ext cx="609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err="1">
                <a:latin typeface="Lucida Console" panose="020B0609040504020204" pitchFamily="49" charset="0"/>
              </a:rPr>
              <a:t>pwd</a:t>
            </a:r>
            <a:endParaRPr lang="en-US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8050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Another way to find your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the "</a:t>
            </a:r>
            <a:r>
              <a:rPr lang="en-US" dirty="0" err="1"/>
              <a:t>edirect</a:t>
            </a:r>
            <a:r>
              <a:rPr lang="en-US" dirty="0"/>
              <a:t>" folder on your computer</a:t>
            </a:r>
          </a:p>
          <a:p>
            <a:r>
              <a:rPr lang="en-US" dirty="0"/>
              <a:t>Save a file with a distinctive name, then search for it.</a:t>
            </a:r>
          </a:p>
          <a:p>
            <a:r>
              <a:rPr lang="en-US" dirty="0"/>
              <a:t>Example:</a:t>
            </a:r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42900" y="3500582"/>
            <a:ext cx="8458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efetch –</a:t>
            </a:r>
            <a:r>
              <a:rPr lang="en-US" sz="1800" dirty="0" err="1">
                <a:latin typeface="Lucida Console" panose="020B0609040504020204" pitchFamily="49" charset="0"/>
              </a:rPr>
              <a:t>db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pubmed</a:t>
            </a:r>
            <a:r>
              <a:rPr lang="en-US" sz="1800" dirty="0">
                <a:latin typeface="Lucida Console" panose="020B0609040504020204" pitchFamily="49" charset="0"/>
              </a:rPr>
              <a:t> –id 24102982,21171099,25359968,17150207 \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–format </a:t>
            </a:r>
            <a:r>
              <a:rPr lang="en-US" sz="1800" dirty="0" err="1">
                <a:latin typeface="Lucida Console" panose="020B0609040504020204" pitchFamily="49" charset="0"/>
              </a:rPr>
              <a:t>uid</a:t>
            </a:r>
            <a:r>
              <a:rPr lang="en-US" sz="1800" dirty="0">
                <a:latin typeface="Lucida Console" panose="020B0609040504020204" pitchFamily="49" charset="0"/>
              </a:rPr>
              <a:t> &gt; specialname.csv</a:t>
            </a:r>
          </a:p>
        </p:txBody>
      </p:sp>
    </p:spTree>
    <p:extLst>
      <p:ext uri="{BB962C8B-B14F-4D97-AF65-F5344CB8AC3E}">
        <p14:creationId xmlns:p14="http://schemas.microsoft.com/office/powerpoint/2010/main" val="17415329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Exercise 3: Retrieving XML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I get the full XML of all articles about the relationship of </a:t>
            </a:r>
            <a:r>
              <a:rPr lang="en-US" dirty="0" err="1"/>
              <a:t>Zika</a:t>
            </a:r>
            <a:r>
              <a:rPr lang="en-US" dirty="0"/>
              <a:t> Virus to microcephaly in Brazil? </a:t>
            </a:r>
          </a:p>
          <a:p>
            <a:pPr lvl="1"/>
            <a:r>
              <a:rPr lang="en-US" dirty="0"/>
              <a:t>Save your results to a file.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6866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3 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197430"/>
            <a:ext cx="8229600" cy="9866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esearch –</a:t>
            </a:r>
            <a:r>
              <a:rPr lang="en-US" sz="1800" dirty="0" err="1">
                <a:latin typeface="Lucida Console" panose="020B0609040504020204" pitchFamily="49" charset="0"/>
              </a:rPr>
              <a:t>db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pubmed</a:t>
            </a:r>
            <a:r>
              <a:rPr lang="en-US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–query “</a:t>
            </a:r>
            <a:r>
              <a:rPr lang="en-US" sz="1800" dirty="0" err="1">
                <a:latin typeface="Lucida Console" panose="020B0609040504020204" pitchFamily="49" charset="0"/>
              </a:rPr>
              <a:t>zika</a:t>
            </a:r>
            <a:r>
              <a:rPr lang="en-US" sz="1800" dirty="0">
                <a:latin typeface="Lucida Console" panose="020B0609040504020204" pitchFamily="49" charset="0"/>
              </a:rPr>
              <a:t> virus microcephaly brazil” | \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efetch -format xml &gt; zika.xml</a:t>
            </a:r>
          </a:p>
        </p:txBody>
      </p:sp>
    </p:spTree>
    <p:extLst>
      <p:ext uri="{BB962C8B-B14F-4D97-AF65-F5344CB8AC3E}">
        <p14:creationId xmlns:p14="http://schemas.microsoft.com/office/powerpoint/2010/main" val="3461476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Short for concatenate</a:t>
            </a:r>
          </a:p>
          <a:p>
            <a:r>
              <a:rPr lang="en-US" dirty="0"/>
              <a:t>Used to open files and display them on screen</a:t>
            </a:r>
          </a:p>
          <a:p>
            <a:r>
              <a:rPr lang="en-US" dirty="0"/>
              <a:t>Can also combine/append files.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8836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 search string from a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00151"/>
            <a:ext cx="8229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esearch –</a:t>
            </a:r>
            <a:r>
              <a:rPr lang="en-US" sz="1800" dirty="0" err="1">
                <a:latin typeface="Lucida Console" panose="020B0609040504020204" pitchFamily="49" charset="0"/>
              </a:rPr>
              <a:t>db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pubmed</a:t>
            </a:r>
            <a:r>
              <a:rPr lang="en-US" sz="1800" dirty="0">
                <a:latin typeface="Lucida Console" panose="020B0609040504020204" pitchFamily="49" charset="0"/>
              </a:rPr>
              <a:t> –query “$(cat searchstring.txt)”</a:t>
            </a:r>
          </a:p>
        </p:txBody>
      </p:sp>
    </p:spTree>
    <p:extLst>
      <p:ext uri="{BB962C8B-B14F-4D97-AF65-F5344CB8AC3E}">
        <p14:creationId xmlns:p14="http://schemas.microsoft.com/office/powerpoint/2010/main" val="407875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 list of PMIDs from a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Could use a similar technique</a:t>
            </a:r>
          </a:p>
          <a:p>
            <a:pPr lvl="1"/>
            <a:r>
              <a:rPr lang="en-US" dirty="0"/>
              <a:t>Requires input to be specially formatted</a:t>
            </a:r>
          </a:p>
          <a:p>
            <a:r>
              <a:rPr lang="en-US" dirty="0"/>
              <a:t>Is there another way?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3618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Piping esearch to efetch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2149"/>
            <a:ext cx="8229600" cy="2632473"/>
          </a:xfrm>
        </p:spPr>
        <p:txBody>
          <a:bodyPr/>
          <a:lstStyle/>
          <a:p>
            <a:r>
              <a:rPr lang="en-US" dirty="0"/>
              <a:t>Pipes the PMIDs retrieved with esearch, and uses them as the -id argument for efetch.</a:t>
            </a:r>
          </a:p>
          <a:p>
            <a:r>
              <a:rPr lang="en-US" dirty="0"/>
              <a:t>Also pipes the -</a:t>
            </a:r>
            <a:r>
              <a:rPr lang="en-US" dirty="0" err="1"/>
              <a:t>db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235870"/>
            <a:ext cx="8229600" cy="6551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esearch –</a:t>
            </a:r>
            <a:r>
              <a:rPr lang="en-US" sz="1800" dirty="0" err="1">
                <a:latin typeface="Lucida Console" panose="020B0609040504020204" pitchFamily="49" charset="0"/>
              </a:rPr>
              <a:t>db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pubmed</a:t>
            </a:r>
            <a:r>
              <a:rPr lang="en-US" sz="1800" dirty="0">
                <a:latin typeface="Lucida Console" panose="020B0609040504020204" pitchFamily="49" charset="0"/>
              </a:rPr>
              <a:t> –query “</a:t>
            </a:r>
            <a:r>
              <a:rPr lang="en-US" sz="1800" dirty="0" err="1">
                <a:latin typeface="Lucida Console" panose="020B0609040504020204" pitchFamily="49" charset="0"/>
              </a:rPr>
              <a:t>asthenopia</a:t>
            </a:r>
            <a:r>
              <a:rPr lang="en-US" sz="1800" dirty="0">
                <a:latin typeface="Lucida Console" panose="020B0609040504020204" pitchFamily="49" charset="0"/>
              </a:rPr>
              <a:t>[</a:t>
            </a:r>
            <a:r>
              <a:rPr lang="en-US" sz="1800" dirty="0" err="1">
                <a:latin typeface="Lucida Console" panose="020B0609040504020204" pitchFamily="49" charset="0"/>
              </a:rPr>
              <a:t>mh</a:t>
            </a:r>
            <a:r>
              <a:rPr lang="en-US" sz="1800" dirty="0">
                <a:latin typeface="Lucida Console" panose="020B0609040504020204" pitchFamily="49" charset="0"/>
              </a:rPr>
              <a:t>] AND \ 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nursing[</a:t>
            </a:r>
            <a:r>
              <a:rPr lang="en-US" sz="1800" dirty="0" err="1">
                <a:latin typeface="Lucida Console" panose="020B0609040504020204" pitchFamily="49" charset="0"/>
              </a:rPr>
              <a:t>sh</a:t>
            </a:r>
            <a:r>
              <a:rPr lang="en-US" sz="1800" dirty="0">
                <a:latin typeface="Lucida Console" panose="020B0609040504020204" pitchFamily="49" charset="0"/>
              </a:rPr>
              <a:t>]” | efetch –format </a:t>
            </a:r>
            <a:r>
              <a:rPr lang="en-US" sz="1800" dirty="0" err="1">
                <a:latin typeface="Lucida Console" panose="020B0609040504020204" pitchFamily="49" charset="0"/>
              </a:rPr>
              <a:t>uid</a:t>
            </a:r>
            <a:endParaRPr lang="en-US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68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EDirect and the History 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5798" y="2294631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esearch</a:t>
            </a:r>
          </a:p>
        </p:txBody>
      </p:sp>
      <p:sp>
        <p:nvSpPr>
          <p:cNvPr id="8" name="Rectangle 7"/>
          <p:cNvSpPr/>
          <p:nvPr/>
        </p:nvSpPr>
        <p:spPr>
          <a:xfrm>
            <a:off x="6019800" y="2294631"/>
            <a:ext cx="20574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efetch</a:t>
            </a:r>
          </a:p>
        </p:txBody>
      </p:sp>
      <p:cxnSp>
        <p:nvCxnSpPr>
          <p:cNvPr id="18" name="Straight Arrow Connector 17"/>
          <p:cNvCxnSpPr>
            <a:stCxn id="7" idx="3"/>
            <a:endCxn id="8" idx="1"/>
          </p:cNvCxnSpPr>
          <p:nvPr/>
        </p:nvCxnSpPr>
        <p:spPr>
          <a:xfrm>
            <a:off x="2743198" y="2599431"/>
            <a:ext cx="327660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622317" y="2232820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DB and PMIDs</a:t>
            </a:r>
          </a:p>
        </p:txBody>
      </p:sp>
    </p:spTree>
    <p:extLst>
      <p:ext uri="{BB962C8B-B14F-4D97-AF65-F5344CB8AC3E}">
        <p14:creationId xmlns:p14="http://schemas.microsoft.com/office/powerpoint/2010/main" val="2496419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Quick Recap of Part Two</a:t>
            </a:r>
          </a:p>
          <a:p>
            <a:r>
              <a:rPr lang="en-US" dirty="0"/>
              <a:t>Grouping elements with –block</a:t>
            </a:r>
          </a:p>
          <a:p>
            <a:r>
              <a:rPr lang="en-US" dirty="0"/>
              <a:t>Customizing separators with –tab and –</a:t>
            </a:r>
            <a:r>
              <a:rPr lang="en-US" dirty="0" err="1"/>
              <a:t>sep</a:t>
            </a:r>
            <a:endParaRPr lang="en-US" dirty="0"/>
          </a:p>
          <a:p>
            <a:r>
              <a:rPr lang="en-US" dirty="0"/>
              <a:t>Saving to a file</a:t>
            </a:r>
          </a:p>
          <a:p>
            <a:r>
              <a:rPr lang="en-US" dirty="0"/>
              <a:t>Reading from a file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9676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EDirect and the History server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[Screenshot of esearch results.]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017" y="1019980"/>
            <a:ext cx="8839966" cy="191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9182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EDirect and the History 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280035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esearch</a:t>
            </a:r>
          </a:p>
        </p:txBody>
      </p:sp>
      <p:sp>
        <p:nvSpPr>
          <p:cNvPr id="8" name="Rectangle 7"/>
          <p:cNvSpPr/>
          <p:nvPr/>
        </p:nvSpPr>
        <p:spPr>
          <a:xfrm>
            <a:off x="6629400" y="2800350"/>
            <a:ext cx="20574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efetch</a:t>
            </a:r>
          </a:p>
        </p:txBody>
      </p:sp>
      <p:sp>
        <p:nvSpPr>
          <p:cNvPr id="29" name="Oval 28"/>
          <p:cNvSpPr/>
          <p:nvPr/>
        </p:nvSpPr>
        <p:spPr>
          <a:xfrm>
            <a:off x="3600450" y="1200150"/>
            <a:ext cx="1943100" cy="1274563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History</a:t>
            </a:r>
          </a:p>
          <a:p>
            <a:pPr algn="ctr"/>
            <a:r>
              <a:rPr lang="en-US" dirty="0"/>
              <a:t>server</a:t>
            </a:r>
          </a:p>
        </p:txBody>
      </p:sp>
      <p:cxnSp>
        <p:nvCxnSpPr>
          <p:cNvPr id="17" name="Straight Arrow Connector 16"/>
          <p:cNvCxnSpPr>
            <a:stCxn id="7" idx="3"/>
            <a:endCxn id="8" idx="1"/>
          </p:cNvCxnSpPr>
          <p:nvPr/>
        </p:nvCxnSpPr>
        <p:spPr>
          <a:xfrm>
            <a:off x="2514600" y="3105150"/>
            <a:ext cx="41148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7" idx="0"/>
            <a:endCxn id="29" idx="2"/>
          </p:cNvCxnSpPr>
          <p:nvPr/>
        </p:nvCxnSpPr>
        <p:spPr>
          <a:xfrm rot="5400000" flipH="1" flipV="1">
            <a:off x="2061716" y="1261616"/>
            <a:ext cx="962918" cy="2114550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29" idx="6"/>
            <a:endCxn id="8" idx="0"/>
          </p:cNvCxnSpPr>
          <p:nvPr/>
        </p:nvCxnSpPr>
        <p:spPr>
          <a:xfrm>
            <a:off x="5543550" y="1837432"/>
            <a:ext cx="2114550" cy="962918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47837" y="1468099"/>
            <a:ext cx="1590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DB and PMIDs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838825" y="146280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DB and PMIDs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386137" y="2735818"/>
            <a:ext cx="2371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WebEnv</a:t>
            </a:r>
            <a:r>
              <a:rPr lang="en-US" dirty="0"/>
              <a:t> and Query Key</a:t>
            </a:r>
          </a:p>
        </p:txBody>
      </p:sp>
    </p:spTree>
    <p:extLst>
      <p:ext uri="{BB962C8B-B14F-4D97-AF65-F5344CB8AC3E}">
        <p14:creationId xmlns:p14="http://schemas.microsoft.com/office/powerpoint/2010/main" val="321506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EDirect and the History 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2800350"/>
            <a:ext cx="20574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epost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629400" y="2800350"/>
            <a:ext cx="20574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efetch</a:t>
            </a:r>
          </a:p>
        </p:txBody>
      </p:sp>
      <p:sp>
        <p:nvSpPr>
          <p:cNvPr id="29" name="Oval 28"/>
          <p:cNvSpPr/>
          <p:nvPr/>
        </p:nvSpPr>
        <p:spPr>
          <a:xfrm>
            <a:off x="3600450" y="1200150"/>
            <a:ext cx="1943100" cy="1274563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History</a:t>
            </a:r>
          </a:p>
          <a:p>
            <a:pPr algn="ctr"/>
            <a:r>
              <a:rPr lang="en-US" dirty="0"/>
              <a:t>server</a:t>
            </a:r>
          </a:p>
        </p:txBody>
      </p:sp>
      <p:cxnSp>
        <p:nvCxnSpPr>
          <p:cNvPr id="17" name="Straight Arrow Connector 16"/>
          <p:cNvCxnSpPr>
            <a:stCxn id="7" idx="3"/>
            <a:endCxn id="8" idx="1"/>
          </p:cNvCxnSpPr>
          <p:nvPr/>
        </p:nvCxnSpPr>
        <p:spPr>
          <a:xfrm>
            <a:off x="2514600" y="3105150"/>
            <a:ext cx="41148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7" idx="0"/>
            <a:endCxn id="29" idx="2"/>
          </p:cNvCxnSpPr>
          <p:nvPr/>
        </p:nvCxnSpPr>
        <p:spPr>
          <a:xfrm rot="5400000" flipH="1" flipV="1">
            <a:off x="2061716" y="1261616"/>
            <a:ext cx="962918" cy="2114550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29" idx="6"/>
            <a:endCxn id="8" idx="0"/>
          </p:cNvCxnSpPr>
          <p:nvPr/>
        </p:nvCxnSpPr>
        <p:spPr>
          <a:xfrm>
            <a:off x="5543550" y="1837432"/>
            <a:ext cx="2114550" cy="962918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47837" y="1468099"/>
            <a:ext cx="1590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DB and PMIDs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838825" y="146280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DB and PMIDs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386137" y="2735818"/>
            <a:ext cx="2371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WebEnv</a:t>
            </a:r>
            <a:r>
              <a:rPr lang="en-US" dirty="0"/>
              <a:t> and Query Key</a:t>
            </a:r>
          </a:p>
        </p:txBody>
      </p:sp>
    </p:spTree>
    <p:extLst>
      <p:ext uri="{BB962C8B-B14F-4D97-AF65-F5344CB8AC3E}">
        <p14:creationId xmlns:p14="http://schemas.microsoft.com/office/powerpoint/2010/main" val="34343579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epost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Uploads a list of PMIDs to the history server</a:t>
            </a:r>
          </a:p>
          <a:p>
            <a:r>
              <a:rPr lang="en-US" dirty="0"/>
              <a:t>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419350"/>
            <a:ext cx="8229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err="1">
                <a:latin typeface="Lucida Console" panose="020B0609040504020204" pitchFamily="49" charset="0"/>
              </a:rPr>
              <a:t>epost</a:t>
            </a:r>
            <a:r>
              <a:rPr lang="en-US" sz="1800" dirty="0">
                <a:latin typeface="Lucida Console" panose="020B0609040504020204" pitchFamily="49" charset="0"/>
              </a:rPr>
              <a:t> –</a:t>
            </a:r>
            <a:r>
              <a:rPr lang="en-US" sz="1800" dirty="0" err="1">
                <a:latin typeface="Lucida Console" panose="020B0609040504020204" pitchFamily="49" charset="0"/>
              </a:rPr>
              <a:t>db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pubmed</a:t>
            </a:r>
            <a:r>
              <a:rPr lang="en-US" sz="1800" dirty="0">
                <a:latin typeface="Lucida Console" panose="020B0609040504020204" pitchFamily="49" charset="0"/>
              </a:rPr>
              <a:t> –id 24102982,21171099</a:t>
            </a:r>
          </a:p>
        </p:txBody>
      </p:sp>
    </p:spTree>
    <p:extLst>
      <p:ext uri="{BB962C8B-B14F-4D97-AF65-F5344CB8AC3E}">
        <p14:creationId xmlns:p14="http://schemas.microsoft.com/office/powerpoint/2010/main" val="371253519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dirty="0" err="1"/>
              <a:t>epost</a:t>
            </a:r>
            <a:r>
              <a:rPr lang="en-US" dirty="0"/>
              <a:t>-efetch pipeline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6443" y="1200150"/>
            <a:ext cx="8371114" cy="4572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cat specialname.csv | </a:t>
            </a:r>
            <a:r>
              <a:rPr lang="en-US" sz="1800" dirty="0" err="1">
                <a:latin typeface="Lucida Console" panose="020B0609040504020204" pitchFamily="49" charset="0"/>
              </a:rPr>
              <a:t>epost</a:t>
            </a:r>
            <a:r>
              <a:rPr lang="en-US" sz="1800" dirty="0">
                <a:latin typeface="Lucida Console" panose="020B0609040504020204" pitchFamily="49" charset="0"/>
              </a:rPr>
              <a:t> –</a:t>
            </a:r>
            <a:r>
              <a:rPr lang="en-US" sz="1800" dirty="0" err="1">
                <a:latin typeface="Lucida Console" panose="020B0609040504020204" pitchFamily="49" charset="0"/>
              </a:rPr>
              <a:t>db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pubmed</a:t>
            </a:r>
            <a:r>
              <a:rPr lang="en-US" sz="1800" dirty="0">
                <a:latin typeface="Lucida Console" panose="020B0609040504020204" pitchFamily="49" charset="0"/>
              </a:rPr>
              <a:t> | efetch –format xml</a:t>
            </a:r>
          </a:p>
        </p:txBody>
      </p:sp>
    </p:spTree>
    <p:extLst>
      <p:ext uri="{BB962C8B-B14F-4D97-AF65-F5344CB8AC3E}">
        <p14:creationId xmlns:p14="http://schemas.microsoft.com/office/powerpoint/2010/main" val="18980833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-input argument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199" y="1200151"/>
            <a:ext cx="8229601" cy="6857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err="1">
                <a:latin typeface="Lucida Console" panose="020B0609040504020204" pitchFamily="49" charset="0"/>
              </a:rPr>
              <a:t>epost</a:t>
            </a:r>
            <a:r>
              <a:rPr lang="en-US" sz="1800" dirty="0">
                <a:latin typeface="Lucida Console" panose="020B0609040504020204" pitchFamily="49" charset="0"/>
              </a:rPr>
              <a:t> –</a:t>
            </a:r>
            <a:r>
              <a:rPr lang="en-US" sz="1800" dirty="0" err="1">
                <a:latin typeface="Lucida Console" panose="020B0609040504020204" pitchFamily="49" charset="0"/>
              </a:rPr>
              <a:t>db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pubmed</a:t>
            </a:r>
            <a:r>
              <a:rPr lang="en-US" sz="1800" dirty="0">
                <a:latin typeface="Lucida Console" panose="020B0609040504020204" pitchFamily="49" charset="0"/>
              </a:rPr>
              <a:t> –input specialname.csv | \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efetch –format abstract</a:t>
            </a:r>
          </a:p>
        </p:txBody>
      </p:sp>
    </p:spTree>
    <p:extLst>
      <p:ext uri="{BB962C8B-B14F-4D97-AF65-F5344CB8AC3E}">
        <p14:creationId xmlns:p14="http://schemas.microsoft.com/office/powerpoint/2010/main" val="373741068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Coming 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Limiting output using Conditional arguments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1607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meantime…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Insider’s Guide online</a:t>
            </a:r>
          </a:p>
          <a:p>
            <a:pPr lvl="1"/>
            <a:r>
              <a:rPr lang="en-US" dirty="0">
                <a:hlinkClick r:id="rId2"/>
              </a:rPr>
              <a:t>https://dataguide.nlm.nih.gov</a:t>
            </a:r>
            <a:endParaRPr lang="en-US" dirty="0"/>
          </a:p>
          <a:p>
            <a:r>
              <a:rPr lang="en-US" dirty="0"/>
              <a:t>Sign up for "utilities-announce" mailing list!</a:t>
            </a:r>
          </a:p>
          <a:p>
            <a:r>
              <a:rPr lang="en-US" dirty="0"/>
              <a:t>Questions?</a:t>
            </a:r>
          </a:p>
          <a:p>
            <a:pPr lvl="1"/>
            <a:r>
              <a:rPr lang="en-US" dirty="0">
                <a:hlinkClick r:id="rId3"/>
              </a:rPr>
              <a:t>https://dataguide.nlm.nih.gov/contact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24958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392" y="1428750"/>
            <a:ext cx="2761215" cy="236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184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Part Two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xtract</a:t>
            </a:r>
            <a:r>
              <a:rPr lang="en-US" dirty="0"/>
              <a:t>: pulls data from XML and arranges it in a table</a:t>
            </a:r>
          </a:p>
          <a:p>
            <a:r>
              <a:rPr lang="en-US" dirty="0"/>
              <a:t>-pattern: defines rows for </a:t>
            </a:r>
            <a:r>
              <a:rPr lang="en-US" dirty="0" err="1"/>
              <a:t>xtract</a:t>
            </a:r>
            <a:endParaRPr lang="en-US" dirty="0"/>
          </a:p>
          <a:p>
            <a:r>
              <a:rPr lang="en-US" dirty="0"/>
              <a:t>-element: defines columns for </a:t>
            </a:r>
            <a:r>
              <a:rPr lang="en-US" dirty="0" err="1"/>
              <a:t>xtract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36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Part Two (cont'd)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Identify XML elements by name</a:t>
            </a:r>
          </a:p>
          <a:p>
            <a:pPr lvl="1"/>
            <a:r>
              <a:rPr lang="en-US" dirty="0" err="1"/>
              <a:t>ArticleTitle</a:t>
            </a:r>
            <a:endParaRPr lang="en-US" dirty="0"/>
          </a:p>
          <a:p>
            <a:r>
              <a:rPr lang="en-US" dirty="0"/>
              <a:t>Identify specific child elements with Parent/Child construction</a:t>
            </a:r>
          </a:p>
          <a:p>
            <a:pPr lvl="1"/>
            <a:r>
              <a:rPr lang="en-US" dirty="0" err="1"/>
              <a:t>MedlineCitation</a:t>
            </a:r>
            <a:r>
              <a:rPr lang="en-US" dirty="0"/>
              <a:t>/PMID</a:t>
            </a:r>
          </a:p>
          <a:p>
            <a:r>
              <a:rPr lang="en-US" dirty="0"/>
              <a:t>Identify attributes with "@"</a:t>
            </a:r>
          </a:p>
          <a:p>
            <a:pPr lvl="1"/>
            <a:r>
              <a:rPr lang="en-US" dirty="0" err="1"/>
              <a:t>MedlineCitation@Status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219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Questions from last class? Homework?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t>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392" y="1428750"/>
            <a:ext cx="2761215" cy="236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47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-tab and -</a:t>
            </a:r>
            <a:r>
              <a:rPr lang="en-US" dirty="0" err="1"/>
              <a:t>sep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-tab changes the separator after each column</a:t>
            </a:r>
          </a:p>
          <a:p>
            <a:r>
              <a:rPr lang="en-US" dirty="0"/>
              <a:t>-</a:t>
            </a:r>
            <a:r>
              <a:rPr lang="en-US" dirty="0" err="1"/>
              <a:t>sep</a:t>
            </a:r>
            <a:r>
              <a:rPr lang="en-US" dirty="0"/>
              <a:t> changes the separator between multiple values in the same columns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99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048467"/>
              </p:ext>
            </p:extLst>
          </p:nvPr>
        </p:nvGraphicFramePr>
        <p:xfrm>
          <a:off x="266700" y="3105150"/>
          <a:ext cx="8610600" cy="83099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24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6999"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999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999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-tab vs. -</a:t>
            </a:r>
            <a:r>
              <a:rPr lang="en-US" dirty="0" err="1"/>
              <a:t>sep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6700" y="3105150"/>
            <a:ext cx="86106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24102982     1742-4658     Wu      Doyle   Barry   Beauvais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21171099     1097-4598     Wu      </a:t>
            </a:r>
            <a:r>
              <a:rPr lang="en-US" sz="1600" dirty="0" err="1">
                <a:latin typeface="Lucida Console" panose="020B0609040504020204" pitchFamily="49" charset="0"/>
              </a:rPr>
              <a:t>Gussoni</a:t>
            </a:r>
            <a:endParaRPr lang="en-US" sz="1600" dirty="0">
              <a:latin typeface="Lucida Console" panose="020B0609040504020204" pitchFamily="49" charset="0"/>
            </a:endParaRPr>
          </a:p>
          <a:p>
            <a:r>
              <a:rPr lang="en-US" sz="1600" dirty="0">
                <a:latin typeface="Lucida Console" panose="020B0609040504020204" pitchFamily="49" charset="0"/>
              </a:rPr>
              <a:t>17150207     0012-1606     Yoon    Molloy  Wu      Cowan   </a:t>
            </a:r>
            <a:r>
              <a:rPr lang="en-US" sz="1600" dirty="0" err="1">
                <a:latin typeface="Lucida Console" panose="020B0609040504020204" pitchFamily="49" charset="0"/>
              </a:rPr>
              <a:t>Gussoni</a:t>
            </a:r>
            <a:endParaRPr lang="en-US" sz="1600" dirty="0">
              <a:latin typeface="Lucida Console" panose="020B0609040504020204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66700" y="1684790"/>
            <a:ext cx="8610600" cy="781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ISSN </a:t>
            </a:r>
            <a:r>
              <a:rPr lang="fr-FR" sz="1800" dirty="0" err="1">
                <a:latin typeface="Lucida Console" panose="020B0609040504020204" pitchFamily="49" charset="0"/>
              </a:rPr>
              <a:t>LastName</a:t>
            </a:r>
            <a:endParaRPr lang="fr-FR" sz="1800" dirty="0">
              <a:latin typeface="Lucida Console" panose="020B060904050402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15860" y="1315458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xtract</a:t>
            </a:r>
            <a:r>
              <a:rPr lang="en-US" b="1" dirty="0"/>
              <a:t> Command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08771" y="2735818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363128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IH NLM logo grey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AEE099442339488ED900D24E118C35" ma:contentTypeVersion="0" ma:contentTypeDescription="Create a new document." ma:contentTypeScope="" ma:versionID="28fa6782140dc5aadf69d1930227f28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903116-7F8D-4888-AB5D-683E915711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738BA7C-A43E-4414-AF3F-FFAE5D39D737}">
  <ds:schemaRefs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93CDC77-C322-4CAF-9112-50A8E89B21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18018</TotalTime>
  <Words>1997</Words>
  <Application>Microsoft Office PowerPoint</Application>
  <PresentationFormat>On-screen Show (16:9)</PresentationFormat>
  <Paragraphs>383</Paragraphs>
  <Slides>48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2" baseType="lpstr">
      <vt:lpstr>Arial</vt:lpstr>
      <vt:lpstr>Calibri</vt:lpstr>
      <vt:lpstr>Lucida Console</vt:lpstr>
      <vt:lpstr>NIH NLM logo grey</vt:lpstr>
      <vt:lpstr>The Insider’s Guide to Accessing NLM Data</vt:lpstr>
      <vt:lpstr>Remember our theme…</vt:lpstr>
      <vt:lpstr>EDirect for PubMed Agenda</vt:lpstr>
      <vt:lpstr>Today’s Agenda</vt:lpstr>
      <vt:lpstr>Recap of Part Two</vt:lpstr>
      <vt:lpstr>Recap of Part Two (cont'd)</vt:lpstr>
      <vt:lpstr>Questions from last class? Homework?</vt:lpstr>
      <vt:lpstr>-tab and -sep</vt:lpstr>
      <vt:lpstr>-tab vs. -sep</vt:lpstr>
      <vt:lpstr>-tab "\t" -sep "\t"</vt:lpstr>
      <vt:lpstr>-tab "\t" -sep " "</vt:lpstr>
      <vt:lpstr>-tab "|" -sep " "</vt:lpstr>
      <vt:lpstr>-tab "|" -sep ", "</vt:lpstr>
      <vt:lpstr>With -tab/-sep, order matters!</vt:lpstr>
      <vt:lpstr>With -tab/-sep, order matters!</vt:lpstr>
      <vt:lpstr>Exercise 1</vt:lpstr>
      <vt:lpstr>Getting Author Information</vt:lpstr>
      <vt:lpstr>Authors: First Draft</vt:lpstr>
      <vt:lpstr>xtract-ing authors</vt:lpstr>
      <vt:lpstr>-block</vt:lpstr>
      <vt:lpstr>How -block works</vt:lpstr>
      <vt:lpstr>This is good, but we can do better</vt:lpstr>
      <vt:lpstr>What we know so far…</vt:lpstr>
      <vt:lpstr>Two elements in the same column</vt:lpstr>
      <vt:lpstr>How –block creates columns</vt:lpstr>
      <vt:lpstr>"-block" resets -tab/-sep to default</vt:lpstr>
      <vt:lpstr>"-block" resets -tab/-sep to default</vt:lpstr>
      <vt:lpstr>Exercise 2</vt:lpstr>
      <vt:lpstr>Exercise 2 Solution</vt:lpstr>
      <vt:lpstr>Saving Results to a File</vt:lpstr>
      <vt:lpstr>But where is my file!?</vt:lpstr>
      <vt:lpstr>Another way to find your files</vt:lpstr>
      <vt:lpstr>Exercise 3: Retrieving XML</vt:lpstr>
      <vt:lpstr>Exercise 3 Solution</vt:lpstr>
      <vt:lpstr>cat</vt:lpstr>
      <vt:lpstr>Reading a search string from a file</vt:lpstr>
      <vt:lpstr>Reading a list of PMIDs from a file</vt:lpstr>
      <vt:lpstr>Piping esearch to efetch</vt:lpstr>
      <vt:lpstr>EDirect and the History server</vt:lpstr>
      <vt:lpstr>EDirect and the History server </vt:lpstr>
      <vt:lpstr>EDirect and the History server</vt:lpstr>
      <vt:lpstr>EDirect and the History server</vt:lpstr>
      <vt:lpstr>epost</vt:lpstr>
      <vt:lpstr>An epost-efetch pipeline</vt:lpstr>
      <vt:lpstr>Using the -input argument</vt:lpstr>
      <vt:lpstr>Coming next time…</vt:lpstr>
      <vt:lpstr>In the meantime…</vt:lpstr>
      <vt:lpstr>Questions?</vt:lpstr>
    </vt:vector>
  </TitlesOfParts>
  <Company>National Library of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Windows User</dc:creator>
  <cp:lastModifiedBy>Davidson, Mike (NIH/NLM) [E]</cp:lastModifiedBy>
  <cp:revision>600</cp:revision>
  <cp:lastPrinted>2016-08-26T13:27:17Z</cp:lastPrinted>
  <dcterms:created xsi:type="dcterms:W3CDTF">2015-04-08T19:58:28Z</dcterms:created>
  <dcterms:modified xsi:type="dcterms:W3CDTF">2018-03-01T14:24:11Z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0x010100A0AEE099442339488ED900D24E118C35</vt:lpwstr>
  </property>
</Properties>
</file>