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3"/>
  </p:notesMasterIdLst>
  <p:handoutMasterIdLst>
    <p:handoutMasterId r:id="rId54"/>
  </p:handoutMasterIdLst>
  <p:sldIdLst>
    <p:sldId id="525" r:id="rId5"/>
    <p:sldId id="523" r:id="rId6"/>
    <p:sldId id="501" r:id="rId7"/>
    <p:sldId id="320" r:id="rId8"/>
    <p:sldId id="503" r:id="rId9"/>
    <p:sldId id="504" r:id="rId10"/>
    <p:sldId id="526" r:id="rId11"/>
    <p:sldId id="355" r:id="rId12"/>
    <p:sldId id="415" r:id="rId13"/>
    <p:sldId id="416" r:id="rId14"/>
    <p:sldId id="418" r:id="rId15"/>
    <p:sldId id="419" r:id="rId16"/>
    <p:sldId id="513" r:id="rId17"/>
    <p:sldId id="521" r:id="rId18"/>
    <p:sldId id="512" r:id="rId19"/>
    <p:sldId id="524" r:id="rId20"/>
    <p:sldId id="353" r:id="rId21"/>
    <p:sldId id="516" r:id="rId22"/>
    <p:sldId id="527" r:id="rId23"/>
    <p:sldId id="354" r:id="rId24"/>
    <p:sldId id="528" r:id="rId25"/>
    <p:sldId id="518" r:id="rId26"/>
    <p:sldId id="477" r:id="rId27"/>
    <p:sldId id="420" r:id="rId28"/>
    <p:sldId id="517" r:id="rId29"/>
    <p:sldId id="510" r:id="rId30"/>
    <p:sldId id="509" r:id="rId31"/>
    <p:sldId id="398" r:id="rId32"/>
    <p:sldId id="427" r:id="rId33"/>
    <p:sldId id="480" r:id="rId34"/>
    <p:sldId id="481" r:id="rId35"/>
    <p:sldId id="482" r:id="rId36"/>
    <p:sldId id="483" r:id="rId37"/>
    <p:sldId id="484" r:id="rId38"/>
    <p:sldId id="485" r:id="rId39"/>
    <p:sldId id="486" r:id="rId40"/>
    <p:sldId id="487" r:id="rId41"/>
    <p:sldId id="493" r:id="rId42"/>
    <p:sldId id="529" r:id="rId43"/>
    <p:sldId id="531" r:id="rId44"/>
    <p:sldId id="530" r:id="rId45"/>
    <p:sldId id="532" r:id="rId46"/>
    <p:sldId id="490" r:id="rId47"/>
    <p:sldId id="491" r:id="rId48"/>
    <p:sldId id="492" r:id="rId49"/>
    <p:sldId id="424" r:id="rId50"/>
    <p:sldId id="425" r:id="rId51"/>
    <p:sldId id="533" r:id="rId52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3F7"/>
    <a:srgbClr val="DCE5EE"/>
    <a:srgbClr val="000000"/>
    <a:srgbClr val="FFFF00"/>
    <a:srgbClr val="F4F4F4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74" autoAdjust="0"/>
    <p:restoredTop sz="94919" autoAdjust="0"/>
  </p:normalViewPr>
  <p:slideViewPr>
    <p:cSldViewPr>
      <p:cViewPr varScale="1">
        <p:scale>
          <a:sx n="143" d="100"/>
          <a:sy n="143" d="100"/>
        </p:scale>
        <p:origin x="76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386" y="8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6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10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87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2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Technically, it’s using the history server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our purposes, it’s irrelevant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22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guide.nlm.nih.gov/contact" TargetMode="External"/><Relationship Id="rId2" Type="http://schemas.openxmlformats.org/officeDocument/2006/relationships/hyperlink" Target="https://dataguide.nlm.nih.gov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838200" y="249972"/>
            <a:ext cx="7772400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  <a:endParaRPr lang="en-US" sz="28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4305"/>
            <a:ext cx="7772400" cy="1102519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sz="4800" dirty="0">
                <a:solidFill>
                  <a:prstClr val="black"/>
                </a:solidFill>
                <a:ea typeface="+mn-ea"/>
                <a:cs typeface="+mn-cs"/>
              </a:rPr>
              <a:t>EDirect for PubMed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066800" y="2106824"/>
            <a:ext cx="7010400" cy="1031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Part 3: Formatting Results and Unix Tools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8712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Kate Majewski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pic>
        <p:nvPicPr>
          <p:cNvPr id="7" name="Picture 6" title="Insider's Guid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991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-tab "\t" -</a:t>
            </a:r>
            <a:r>
              <a:rPr lang="en-US" dirty="0" err="1"/>
              <a:t>sep</a:t>
            </a:r>
            <a:r>
              <a:rPr lang="en-US" dirty="0"/>
              <a:t> " 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" y="3105150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     1742-4658     Wu Doyle Barry Beauvais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     1097-4598     Wu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17150207     0012-1606     Yoon Molloy Wu Cowan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6700" y="168479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–tab "\t" </a:t>
            </a:r>
            <a:r>
              <a:rPr lang="fr-FR" sz="1800" b="1" dirty="0">
                <a:latin typeface="Lucida Console" panose="020B0609040504020204" pitchFamily="49" charset="0"/>
              </a:rPr>
              <a:t>–sep " " </a:t>
            </a:r>
            <a:r>
              <a:rPr lang="fr-FR" sz="1800" dirty="0">
                <a:latin typeface="Lucida Console" panose="020B0609040504020204" pitchFamily="49" charset="0"/>
              </a:rPr>
              <a:t>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ISSN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5860" y="131545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8771" y="273581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322322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6700" y="3105150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24102982|1742-4658|Wu Doyle Barry Beauvais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21171099|1097-4598|Wu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17150207|0012-1606|Yoon Molloy Wu Cowan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-tab "|" -</a:t>
            </a:r>
            <a:r>
              <a:rPr lang="en-US" dirty="0" err="1"/>
              <a:t>sep</a:t>
            </a:r>
            <a:r>
              <a:rPr lang="en-US" dirty="0"/>
              <a:t> " 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6700" y="168479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b="1" dirty="0">
                <a:latin typeface="Lucida Console" panose="020B0609040504020204" pitchFamily="49" charset="0"/>
              </a:rPr>
              <a:t>–tab "|" </a:t>
            </a:r>
            <a:r>
              <a:rPr lang="fr-FR" sz="1800" dirty="0">
                <a:latin typeface="Lucida Console" panose="020B0609040504020204" pitchFamily="49" charset="0"/>
              </a:rPr>
              <a:t>–sep " 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ISSN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5860" y="131545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8771" y="273581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926846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-tab "|" -</a:t>
            </a:r>
            <a:r>
              <a:rPr lang="en-US" dirty="0" err="1"/>
              <a:t>sep</a:t>
            </a:r>
            <a:r>
              <a:rPr lang="en-US" dirty="0"/>
              <a:t> ", 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" y="3105150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24102982|1742-4658|Wu, Doyle, Barry, Beauvais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21171099|1097-4598|Wu,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17150207|0012-1606|Yoon, Molloy, Wu, Cowan,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6700" y="168479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–tab "|" </a:t>
            </a:r>
            <a:r>
              <a:rPr lang="fr-FR" sz="1800" b="1" dirty="0">
                <a:latin typeface="Lucida Console" panose="020B0609040504020204" pitchFamily="49" charset="0"/>
              </a:rPr>
              <a:t>–sep ", " </a:t>
            </a:r>
            <a:r>
              <a:rPr lang="fr-FR" sz="1800" dirty="0">
                <a:latin typeface="Lucida Console" panose="020B0609040504020204" pitchFamily="49" charset="0"/>
              </a:rPr>
              <a:t>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ISSN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5860" y="131545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8771" y="273581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58400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-tab/-</a:t>
            </a:r>
            <a:r>
              <a:rPr lang="en-US" dirty="0" err="1"/>
              <a:t>sep</a:t>
            </a:r>
            <a:r>
              <a:rPr lang="en-US" dirty="0"/>
              <a:t>, order matters!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2240" y="2340864"/>
            <a:ext cx="8610600" cy="1042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b="1" dirty="0">
                <a:latin typeface="Lucida Console" panose="020B0609040504020204" pitchFamily="49" charset="0"/>
              </a:rPr>
              <a:t>-tab "|" </a:t>
            </a: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ISSN \</a:t>
            </a:r>
          </a:p>
          <a:p>
            <a:pPr marL="0" indent="0">
              <a:buNone/>
            </a:pPr>
            <a:r>
              <a:rPr lang="fr-FR" sz="1800" b="1" dirty="0">
                <a:latin typeface="Lucida Console" panose="020B0609040504020204" pitchFamily="49" charset="0"/>
              </a:rPr>
              <a:t>-tab ":" </a:t>
            </a: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Volume Issue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" y="3733524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	1742-4658|280:23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	1097-4598|43:1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	0012-1606|301:1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47672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2164" y="3409973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r>
              <a:rPr lang="en-US" dirty="0"/>
              <a:t>-tab/-</a:t>
            </a:r>
            <a:r>
              <a:rPr lang="en-US" dirty="0" err="1"/>
              <a:t>sep</a:t>
            </a:r>
            <a:r>
              <a:rPr lang="en-US" dirty="0"/>
              <a:t> only affect subsequent -elements</a:t>
            </a:r>
          </a:p>
        </p:txBody>
      </p:sp>
    </p:spTree>
    <p:extLst>
      <p:ext uri="{BB962C8B-B14F-4D97-AF65-F5344CB8AC3E}">
        <p14:creationId xmlns:p14="http://schemas.microsoft.com/office/powerpoint/2010/main" val="146755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-tab/-</a:t>
            </a:r>
            <a:r>
              <a:rPr lang="en-US" dirty="0" err="1"/>
              <a:t>sep</a:t>
            </a:r>
            <a:r>
              <a:rPr lang="en-US" dirty="0"/>
              <a:t>, order matters!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2240" y="2340864"/>
            <a:ext cx="8610600" cy="1042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b="1" dirty="0">
                <a:latin typeface="Lucida Console" panose="020B0609040504020204" pitchFamily="49" charset="0"/>
              </a:rPr>
              <a:t>-tab "|" </a:t>
            </a: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ISSN \</a:t>
            </a:r>
          </a:p>
          <a:p>
            <a:pPr marL="0" indent="0">
              <a:buNone/>
            </a:pPr>
            <a:r>
              <a:rPr lang="fr-FR" sz="1800" b="1" dirty="0">
                <a:latin typeface="Lucida Console" panose="020B0609040504020204" pitchFamily="49" charset="0"/>
              </a:rPr>
              <a:t>-tab ":" </a:t>
            </a: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Volume Issue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" y="3733524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	1742-4658|280:23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	1097-4598|43:1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	0012-1606|301:1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47672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2164" y="3409973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r>
              <a:rPr lang="en-US" dirty="0"/>
              <a:t>Later -tab/-</a:t>
            </a:r>
            <a:r>
              <a:rPr lang="en-US" dirty="0" err="1"/>
              <a:t>sep</a:t>
            </a:r>
            <a:r>
              <a:rPr lang="en-US" dirty="0"/>
              <a:t> overwrite earlier ones</a:t>
            </a:r>
          </a:p>
        </p:txBody>
      </p:sp>
    </p:spTree>
    <p:extLst>
      <p:ext uri="{BB962C8B-B14F-4D97-AF65-F5344CB8AC3E}">
        <p14:creationId xmlns:p14="http://schemas.microsoft.com/office/powerpoint/2010/main" val="3120420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that:</a:t>
            </a:r>
          </a:p>
          <a:p>
            <a:pPr lvl="1"/>
            <a:r>
              <a:rPr lang="en-US" dirty="0"/>
              <a:t>Has a new row for each PubMed record</a:t>
            </a:r>
          </a:p>
          <a:p>
            <a:pPr lvl="1"/>
            <a:r>
              <a:rPr lang="en-US" dirty="0"/>
              <a:t>Has columns for PMID, Journal Title Abbreviation, and Author-supplied Keywords</a:t>
            </a:r>
          </a:p>
          <a:p>
            <a:r>
              <a:rPr lang="en-US" dirty="0"/>
              <a:t>Each column should be separated by "|"</a:t>
            </a:r>
          </a:p>
          <a:p>
            <a:r>
              <a:rPr lang="en-US" dirty="0"/>
              <a:t>Multiple keywords in the last column should be separated with commas</a:t>
            </a:r>
          </a:p>
          <a:p>
            <a:r>
              <a:rPr lang="en-US" dirty="0"/>
              <a:t>Your output should look like this:</a:t>
            </a:r>
          </a:p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317142" y="3995143"/>
            <a:ext cx="8509715" cy="4816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26359634|Elife|Argonaute,RNA </a:t>
            </a:r>
            <a:r>
              <a:rPr lang="fr-FR" sz="1800" dirty="0" err="1">
                <a:latin typeface="Lucida Console" panose="020B0609040504020204" pitchFamily="49" charset="0"/>
              </a:rPr>
              <a:t>silencing,biochemistry</a:t>
            </a:r>
            <a:r>
              <a:rPr lang="fr-FR" sz="1800" dirty="0">
                <a:latin typeface="Lucida Console" panose="020B0609040504020204" pitchFamily="49" charset="0"/>
              </a:rPr>
              <a:t>[…]</a:t>
            </a:r>
          </a:p>
        </p:txBody>
      </p:sp>
    </p:spTree>
    <p:extLst>
      <p:ext uri="{BB962C8B-B14F-4D97-AF65-F5344CB8AC3E}">
        <p14:creationId xmlns:p14="http://schemas.microsoft.com/office/powerpoint/2010/main" val="473268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200151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xtract</a:t>
            </a:r>
            <a:r>
              <a:rPr lang="en-US" sz="1800" dirty="0">
                <a:latin typeface="Lucida Console" panose="020B0609040504020204" pitchFamily="49" charset="0"/>
              </a:rPr>
              <a:t> -pattern </a:t>
            </a:r>
            <a:r>
              <a:rPr lang="en-US" sz="1800" dirty="0" err="1">
                <a:latin typeface="Lucida Console" panose="020B0609040504020204" pitchFamily="49" charset="0"/>
              </a:rPr>
              <a:t>PubmedArticle</a:t>
            </a:r>
            <a:r>
              <a:rPr lang="en-US" sz="1800" dirty="0">
                <a:latin typeface="Lucida Console" panose="020B0609040504020204" pitchFamily="49" charset="0"/>
              </a:rPr>
              <a:t> -tab "|" -</a:t>
            </a:r>
            <a:r>
              <a:rPr lang="en-US" sz="1800" dirty="0" err="1">
                <a:latin typeface="Lucida Console" panose="020B0609040504020204" pitchFamily="49" charset="0"/>
              </a:rPr>
              <a:t>sep</a:t>
            </a:r>
            <a:r>
              <a:rPr lang="en-US" sz="1800" dirty="0">
                <a:latin typeface="Lucida Console" panose="020B0609040504020204" pitchFamily="49" charset="0"/>
              </a:rPr>
              <a:t> ","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-element </a:t>
            </a:r>
            <a:r>
              <a:rPr lang="en-US" sz="1800" dirty="0" err="1">
                <a:latin typeface="Lucida Console" panose="020B0609040504020204" pitchFamily="49" charset="0"/>
              </a:rPr>
              <a:t>MedlineCitation</a:t>
            </a:r>
            <a:r>
              <a:rPr lang="en-US" sz="1800" dirty="0">
                <a:latin typeface="Lucida Console" panose="020B0609040504020204" pitchFamily="49" charset="0"/>
              </a:rPr>
              <a:t>/PMID </a:t>
            </a:r>
            <a:r>
              <a:rPr lang="en-US" sz="1800" dirty="0" err="1">
                <a:latin typeface="Lucida Console" panose="020B0609040504020204" pitchFamily="49" charset="0"/>
              </a:rPr>
              <a:t>ISOAbbreviation</a:t>
            </a:r>
            <a:r>
              <a:rPr lang="en-US" sz="1800" dirty="0">
                <a:latin typeface="Lucida Console" panose="020B0609040504020204" pitchFamily="49" charset="0"/>
              </a:rPr>
              <a:t> Keyword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18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Author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a list of all of the authors for each citation.</a:t>
            </a:r>
          </a:p>
          <a:p>
            <a:pPr lvl="1"/>
            <a:r>
              <a:rPr lang="en-US" dirty="0"/>
              <a:t>One row per PubMed record</a:t>
            </a:r>
          </a:p>
          <a:p>
            <a:pPr lvl="1"/>
            <a:r>
              <a:rPr lang="en-US" dirty="0"/>
              <a:t>PMID</a:t>
            </a:r>
          </a:p>
          <a:p>
            <a:pPr lvl="1"/>
            <a:r>
              <a:rPr lang="en-US" dirty="0"/>
              <a:t>all of the authors’ last names and initials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73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Authors: First Draft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want a list of all of the authors for each citation</a:t>
            </a:r>
          </a:p>
          <a:p>
            <a:r>
              <a:rPr lang="en-US" dirty="0"/>
              <a:t>Try: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Doesn't work the way we expect</a:t>
            </a:r>
          </a:p>
          <a:p>
            <a:pPr lvl="1"/>
            <a:r>
              <a:rPr lang="en-US" dirty="0"/>
              <a:t>Shows all the last names, then all the initials</a:t>
            </a:r>
          </a:p>
          <a:p>
            <a:r>
              <a:rPr lang="en-US" dirty="0"/>
              <a:t>We want to retain the relationship between last name and corresponding initials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038350"/>
            <a:ext cx="8229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5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479" y="38100"/>
            <a:ext cx="8229600" cy="857250"/>
          </a:xfrm>
        </p:spPr>
        <p:txBody>
          <a:bodyPr/>
          <a:lstStyle/>
          <a:p>
            <a:r>
              <a:rPr lang="en-US" dirty="0" err="1"/>
              <a:t>xtract-ing</a:t>
            </a:r>
            <a:r>
              <a:rPr lang="en-US" dirty="0"/>
              <a:t> authors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92921" y="704850"/>
            <a:ext cx="121470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XML input</a:t>
            </a:r>
          </a:p>
        </p:txBody>
      </p:sp>
      <p:sp>
        <p:nvSpPr>
          <p:cNvPr id="7" name="XML input"/>
          <p:cNvSpPr>
            <a:spLocks noGrp="1"/>
          </p:cNvSpPr>
          <p:nvPr>
            <p:ph sz="half" idx="2"/>
          </p:nvPr>
        </p:nvSpPr>
        <p:spPr>
          <a:xfrm>
            <a:off x="263979" y="1037905"/>
            <a:ext cx="4231821" cy="2815332"/>
          </a:xfrm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</a:t>
            </a:r>
            <a:r>
              <a:rPr lang="en-US" dirty="0" err="1">
                <a:latin typeface="Lucida Console" panose="020B0609040504020204" pitchFamily="49" charset="0"/>
              </a:rPr>
              <a:t>PubmedArticle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&lt;</a:t>
            </a:r>
            <a:r>
              <a:rPr lang="en-US" dirty="0" err="1">
                <a:latin typeface="Lucida Console" panose="020B0609040504020204" pitchFamily="49" charset="0"/>
              </a:rPr>
              <a:t>MedlineCitation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&lt;PMID&gt;98765432&lt;/PMID&gt;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&gt;Wu&lt;/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&lt;Initials&gt;MP&lt;/Initials&gt;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&gt;Billings&lt;/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&lt;Initials&gt;JS&lt;/Initials&gt;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&gt;Melendez&lt;/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&lt;Initials&gt;BJ&lt;/Initials&gt;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&gt;Collins&lt;/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&lt;Initials&gt;FS&lt;/Initials&gt;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[…]</a:t>
            </a:r>
          </a:p>
        </p:txBody>
      </p:sp>
      <p:sp>
        <p:nvSpPr>
          <p:cNvPr id="12" name="xtract output"/>
          <p:cNvSpPr>
            <a:spLocks noGrp="1"/>
          </p:cNvSpPr>
          <p:nvPr>
            <p:ph sz="half" idx="2"/>
          </p:nvPr>
        </p:nvSpPr>
        <p:spPr>
          <a:xfrm>
            <a:off x="4724400" y="1037906"/>
            <a:ext cx="4150179" cy="28153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Lucida Console" panose="020B0609040504020204" pitchFamily="49" charset="0"/>
              </a:rPr>
              <a:t>98765432 Wu Billings Melendez Collins MP JS BJ FS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33863" y="691247"/>
            <a:ext cx="144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output</a:t>
            </a:r>
          </a:p>
        </p:txBody>
      </p:sp>
      <p:sp>
        <p:nvSpPr>
          <p:cNvPr id="9" name="Code Block"/>
          <p:cNvSpPr txBox="1">
            <a:spLocks/>
          </p:cNvSpPr>
          <p:nvPr/>
        </p:nvSpPr>
        <p:spPr>
          <a:xfrm>
            <a:off x="263979" y="3919725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0CD6EC8B-9E95-4567-92FB-64514F577C9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2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</a:t>
            </a:r>
            <a:r>
              <a:rPr lang="en-US"/>
              <a:t>our theme…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52551"/>
            <a:ext cx="6096000" cy="324207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Get </a:t>
            </a:r>
            <a:r>
              <a:rPr lang="en-US" b="1" i="1" dirty="0"/>
              <a:t>exactly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…and </a:t>
            </a:r>
            <a:r>
              <a:rPr lang="en-US" b="1" i="1" dirty="0"/>
              <a:t>only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…in the </a:t>
            </a:r>
            <a:r>
              <a:rPr lang="en-US" b="1" i="1" dirty="0"/>
              <a:t>format</a:t>
            </a:r>
            <a:r>
              <a:rPr lang="en-US" dirty="0"/>
              <a:t>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91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 multiple child elements of the same parent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226695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90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479" y="38100"/>
            <a:ext cx="8229600" cy="857250"/>
          </a:xfrm>
        </p:spPr>
        <p:txBody>
          <a:bodyPr/>
          <a:lstStyle/>
          <a:p>
            <a:r>
              <a:rPr lang="en-US" dirty="0"/>
              <a:t>How -block works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92921" y="704850"/>
            <a:ext cx="121470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XML input</a:t>
            </a:r>
          </a:p>
        </p:txBody>
      </p:sp>
      <p:sp>
        <p:nvSpPr>
          <p:cNvPr id="7" name="XML input"/>
          <p:cNvSpPr>
            <a:spLocks noGrp="1"/>
          </p:cNvSpPr>
          <p:nvPr>
            <p:ph sz="half" idx="2"/>
          </p:nvPr>
        </p:nvSpPr>
        <p:spPr>
          <a:xfrm>
            <a:off x="263979" y="1037905"/>
            <a:ext cx="4231821" cy="2815332"/>
          </a:xfrm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</a:t>
            </a:r>
            <a:r>
              <a:rPr lang="en-US" dirty="0" err="1">
                <a:latin typeface="Lucida Console" panose="020B0609040504020204" pitchFamily="49" charset="0"/>
              </a:rPr>
              <a:t>PubmedArticle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&lt;</a:t>
            </a:r>
            <a:r>
              <a:rPr lang="en-US" dirty="0" err="1">
                <a:latin typeface="Lucida Console" panose="020B0609040504020204" pitchFamily="49" charset="0"/>
              </a:rPr>
              <a:t>MedlineCitation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&lt;PMID&gt;98765432&lt;/PMID&gt;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&gt;Wu&lt;/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&lt;Initials&gt;MP&lt;/Initials&gt;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&gt;Billings&lt;/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&lt;Initials&gt;JS&lt;/Initials&gt;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&gt;Melendez&lt;/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&lt;Initials&gt;BJ&lt;/Initials&gt;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&gt;Collins&lt;/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     &lt;Initials&gt;FS&lt;/Initials&gt;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    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[…]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33863" y="691247"/>
            <a:ext cx="144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output</a:t>
            </a:r>
          </a:p>
        </p:txBody>
      </p:sp>
      <p:sp>
        <p:nvSpPr>
          <p:cNvPr id="12" name="xtract output"/>
          <p:cNvSpPr>
            <a:spLocks noGrp="1"/>
          </p:cNvSpPr>
          <p:nvPr>
            <p:ph sz="half" idx="2"/>
          </p:nvPr>
        </p:nvSpPr>
        <p:spPr>
          <a:xfrm>
            <a:off x="4724400" y="1037906"/>
            <a:ext cx="4150179" cy="28153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Lucida Console" panose="020B0609040504020204" pitchFamily="49" charset="0"/>
              </a:rPr>
              <a:t>98765432 Wu MP Billings JS Melendez BJ Collins FS</a:t>
            </a:r>
          </a:p>
        </p:txBody>
      </p:sp>
      <p:sp>
        <p:nvSpPr>
          <p:cNvPr id="40" name="Code Block"/>
          <p:cNvSpPr txBox="1">
            <a:spLocks/>
          </p:cNvSpPr>
          <p:nvPr/>
        </p:nvSpPr>
        <p:spPr>
          <a:xfrm>
            <a:off x="263979" y="3919724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0CD6EC8B-9E95-4567-92FB-64514F577C9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2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good, but we can do better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is separated by tabs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3789" y="2249844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914" y="3455661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     Wu     MP    Doyle     JR     Barry  B     Beauvais  A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     Wu     MP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  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     Yoon   S     Molloy    MJ     Wu     MP    Cowan     DB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1885950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3110365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055187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 title="Table illustrating column divisions in xtract outpu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787801"/>
              </p:ext>
            </p:extLst>
          </p:nvPr>
        </p:nvGraphicFramePr>
        <p:xfrm>
          <a:off x="266700" y="3105149"/>
          <a:ext cx="8610600" cy="83099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know so far…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" y="3105150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24102982|1742-4658|Wu, Doyle, Barry, Beauvais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21171099|1097-4598|Wu,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17150207|0012-1606|Yoon, Molloy, Wu, Cowan,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6700" y="168479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–tab "|" –sep ", 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ISSN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5860" y="131545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8771" y="273581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908511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elements in the same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comma to group multiple elements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3789" y="2249424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–sep </a:t>
            </a:r>
            <a:r>
              <a:rPr lang="en-US" sz="1800" dirty="0">
                <a:latin typeface="Lucida Console" panose="020B0609040504020204" pitchFamily="49" charset="0"/>
              </a:rPr>
              <a:t>" "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789" y="3456432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     Wu MP     Doyle JR     Barry B  Beauvais A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     Wu MP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     Yoon S    Molloy MJ    Wu MP    Cowan DB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1883664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3108960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994926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–block creates columns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2249424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–sep </a:t>
            </a:r>
            <a:r>
              <a:rPr lang="en-US" sz="1800" dirty="0">
                <a:latin typeface="Lucida Console" panose="020B0609040504020204" pitchFamily="49" charset="0"/>
              </a:rPr>
              <a:t>" "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" y="3456432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     Wu MP     Doyle JR     Barry B  Beauvais A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     Wu MP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     Yoon S    Molloy MJ    Wu MP    Cowan DB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8111" y="1883664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8111" y="3108960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4065760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 title="Table illustrating column divisions in xtract outpu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92761"/>
              </p:ext>
            </p:extLst>
          </p:nvPr>
        </p:nvGraphicFramePr>
        <p:xfrm>
          <a:off x="266699" y="3410712"/>
          <a:ext cx="8610600" cy="83099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6140553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724974153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753264289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"-block" resets -tab/-</a:t>
            </a:r>
            <a:r>
              <a:rPr lang="en-US" dirty="0" err="1"/>
              <a:t>sep</a:t>
            </a:r>
            <a:r>
              <a:rPr lang="en-US" dirty="0"/>
              <a:t> to default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699" y="1551564"/>
            <a:ext cx="8610600" cy="1006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–tab </a:t>
            </a:r>
            <a:r>
              <a:rPr lang="en-US" sz="1800" dirty="0">
                <a:latin typeface="Lucida Console" panose="020B0609040504020204" pitchFamily="49" charset="0"/>
              </a:rPr>
              <a:t>"|"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–sep </a:t>
            </a:r>
            <a:r>
              <a:rPr lang="en-US" sz="1800" dirty="0">
                <a:latin typeface="Lucida Console" panose="020B0609040504020204" pitchFamily="49" charset="0"/>
              </a:rPr>
              <a:t>" "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" y="3410712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24102982|Wu MP     Doyle JR     Barry B  Beauvais A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21171099|Wu MP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17150207|Yoon S    Molloy MJ    Wu MP    Cowan DB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5859" y="1122730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5859" y="2976385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70633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"-block" resets -tab/-</a:t>
            </a:r>
            <a:r>
              <a:rPr lang="en-US" dirty="0" err="1"/>
              <a:t>sep</a:t>
            </a:r>
            <a:r>
              <a:rPr lang="en-US" dirty="0"/>
              <a:t> to default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699" y="1554480"/>
            <a:ext cx="8610600" cy="1006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–tab </a:t>
            </a:r>
            <a:r>
              <a:rPr lang="en-US" sz="1800" dirty="0">
                <a:latin typeface="Lucida Console" panose="020B0609040504020204" pitchFamily="49" charset="0"/>
              </a:rPr>
              <a:t>"|"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b="1" dirty="0">
                <a:latin typeface="Lucida Console" panose="020B0609040504020204" pitchFamily="49" charset="0"/>
              </a:rPr>
              <a:t>–tab "|" </a:t>
            </a:r>
            <a:r>
              <a:rPr lang="fr-FR" sz="1800" dirty="0">
                <a:latin typeface="Lucida Console" panose="020B0609040504020204" pitchFamily="49" charset="0"/>
              </a:rPr>
              <a:t>–sep </a:t>
            </a:r>
            <a:r>
              <a:rPr lang="en-US" sz="1800" dirty="0">
                <a:latin typeface="Lucida Console" panose="020B0609040504020204" pitchFamily="49" charset="0"/>
              </a:rPr>
              <a:t>" "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699" y="3410712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24102982|Wu </a:t>
            </a:r>
            <a:r>
              <a:rPr lang="en-US" sz="1600" dirty="0" err="1">
                <a:latin typeface="Lucida Console" panose="020B0609040504020204" pitchFamily="49" charset="0"/>
              </a:rPr>
              <a:t>MP|Doyle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JR|Barry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B|Beauvais</a:t>
            </a:r>
            <a:r>
              <a:rPr lang="en-US" sz="1600" dirty="0">
                <a:latin typeface="Lucida Console" panose="020B0609040504020204" pitchFamily="49" charset="0"/>
              </a:rPr>
              <a:t> A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21171099|Wu </a:t>
            </a:r>
            <a:r>
              <a:rPr lang="en-US" sz="1600" dirty="0" err="1">
                <a:latin typeface="Lucida Console" panose="020B0609040504020204" pitchFamily="49" charset="0"/>
              </a:rPr>
              <a:t>MP|Gussoni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17150207|Yoon </a:t>
            </a:r>
            <a:r>
              <a:rPr lang="en-US" sz="1600" dirty="0" err="1">
                <a:latin typeface="Lucida Console" panose="020B0609040504020204" pitchFamily="49" charset="0"/>
              </a:rPr>
              <a:t>S|Molloy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MJ|Wu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MP|Cowan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latin typeface="Lucida Console" panose="020B0609040504020204" pitchFamily="49" charset="0"/>
              </a:rPr>
              <a:t>DB|Gussoni</a:t>
            </a:r>
            <a:r>
              <a:rPr lang="en-US" sz="1600" dirty="0">
                <a:latin typeface="Lucida Console" panose="020B0609040504020204" pitchFamily="49" charset="0"/>
              </a:rPr>
              <a:t> 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5859" y="1124712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5860" y="2980944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42363765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that:</a:t>
            </a:r>
          </a:p>
          <a:p>
            <a:pPr lvl="1"/>
            <a:r>
              <a:rPr lang="en-US" dirty="0"/>
              <a:t>Has a new row for each PubMed record</a:t>
            </a:r>
          </a:p>
          <a:p>
            <a:pPr lvl="1"/>
            <a:r>
              <a:rPr lang="en-US" dirty="0"/>
              <a:t>Has a column for PMID</a:t>
            </a:r>
          </a:p>
          <a:p>
            <a:pPr lvl="1"/>
            <a:r>
              <a:rPr lang="en-US" dirty="0"/>
              <a:t>Lists all of the </a:t>
            </a:r>
            <a:r>
              <a:rPr lang="en-US" dirty="0" err="1"/>
              <a:t>MeSH</a:t>
            </a:r>
            <a:r>
              <a:rPr lang="en-US" dirty="0"/>
              <a:t> headings, separated by "|"</a:t>
            </a:r>
          </a:p>
          <a:p>
            <a:pPr lvl="2"/>
            <a:r>
              <a:rPr lang="en-US" dirty="0"/>
              <a:t>If a heading has subheadings attached, separate the heading and subheadings with "/"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7588" y="4173782"/>
            <a:ext cx="8748823" cy="358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dirty="0">
                <a:latin typeface="Lucida Console" panose="020B0609040504020204" pitchFamily="49" charset="0"/>
              </a:rPr>
              <a:t>24102982|Cell </a:t>
            </a:r>
            <a:r>
              <a:rPr lang="fr-FR" sz="1400" dirty="0" err="1">
                <a:latin typeface="Lucida Console" panose="020B0609040504020204" pitchFamily="49" charset="0"/>
              </a:rPr>
              <a:t>Fusion|Myoblasts</a:t>
            </a:r>
            <a:r>
              <a:rPr lang="fr-FR" sz="1400" dirty="0">
                <a:latin typeface="Lucida Console" panose="020B0609040504020204" pitchFamily="49" charset="0"/>
              </a:rPr>
              <a:t>/</a:t>
            </a:r>
            <a:r>
              <a:rPr lang="fr-FR" sz="1400" dirty="0" err="1">
                <a:latin typeface="Lucida Console" panose="020B0609040504020204" pitchFamily="49" charset="0"/>
              </a:rPr>
              <a:t>cytology</a:t>
            </a:r>
            <a:r>
              <a:rPr lang="fr-FR" sz="1400" dirty="0">
                <a:latin typeface="Lucida Console" panose="020B0609040504020204" pitchFamily="49" charset="0"/>
              </a:rPr>
              <a:t>/</a:t>
            </a:r>
            <a:r>
              <a:rPr lang="fr-FR" sz="1400" dirty="0" err="1">
                <a:latin typeface="Lucida Console" panose="020B0609040504020204" pitchFamily="49" charset="0"/>
              </a:rPr>
              <a:t>metabolism|Muscle</a:t>
            </a:r>
            <a:r>
              <a:rPr lang="fr-FR" sz="1400" dirty="0">
                <a:latin typeface="Lucida Console" panose="020B0609040504020204" pitchFamily="49" charset="0"/>
              </a:rPr>
              <a:t> </a:t>
            </a:r>
            <a:r>
              <a:rPr lang="fr-FR" sz="1400" dirty="0" err="1">
                <a:latin typeface="Lucida Console" panose="020B0609040504020204" pitchFamily="49" charset="0"/>
              </a:rPr>
              <a:t>Development</a:t>
            </a:r>
            <a:r>
              <a:rPr lang="fr-FR" sz="1400" dirty="0">
                <a:latin typeface="Lucida Console" panose="020B0609040504020204" pitchFamily="49" charset="0"/>
              </a:rPr>
              <a:t>/</a:t>
            </a:r>
            <a:r>
              <a:rPr lang="fr-FR" sz="1400" dirty="0" err="1">
                <a:latin typeface="Lucida Console" panose="020B0609040504020204" pitchFamily="49" charset="0"/>
              </a:rPr>
              <a:t>physiology</a:t>
            </a:r>
            <a:endParaRPr lang="fr-FR" sz="1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559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200151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-tab "|"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-block </a:t>
            </a:r>
            <a:r>
              <a:rPr lang="fr-FR" sz="1800" dirty="0" err="1">
                <a:latin typeface="Lucida Console" panose="020B0609040504020204" pitchFamily="49" charset="0"/>
              </a:rPr>
              <a:t>MeshHeading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–tab "|" –sep </a:t>
            </a:r>
            <a:r>
              <a:rPr lang="en-US" sz="1800" dirty="0">
                <a:latin typeface="Lucida Console" panose="020B0609040504020204" pitchFamily="49" charset="0"/>
              </a:rPr>
              <a:t>"/"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DescriptorName,QualifierName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9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1: Getting PubMed Data</a:t>
            </a:r>
          </a:p>
          <a:p>
            <a:r>
              <a:rPr lang="en-US" dirty="0"/>
              <a:t>Part 2: Extracting Data from XML</a:t>
            </a:r>
          </a:p>
          <a:p>
            <a:r>
              <a:rPr lang="en-US" b="1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84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Results to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"&gt;"</a:t>
            </a:r>
          </a:p>
          <a:p>
            <a:r>
              <a:rPr lang="en-US" dirty="0"/>
              <a:t>Save in the format of your choice</a:t>
            </a:r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Check using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56666"/>
            <a:ext cx="8229600" cy="6551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24102982,21171099,17150207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-format xml &gt; testfile.txt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71800" y="394335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ls</a:t>
            </a:r>
          </a:p>
        </p:txBody>
      </p:sp>
    </p:spTree>
    <p:extLst>
      <p:ext uri="{BB962C8B-B14F-4D97-AF65-F5344CB8AC3E}">
        <p14:creationId xmlns:p14="http://schemas.microsoft.com/office/powerpoint/2010/main" val="3050578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where is my file!?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Try </a:t>
            </a:r>
          </a:p>
          <a:p>
            <a:r>
              <a:rPr lang="en-US" dirty="0"/>
              <a:t>Cygwin users: try this:</a:t>
            </a:r>
          </a:p>
          <a:p>
            <a:pPr marL="457200" lvl="1" indent="0">
              <a:buNone/>
            </a:pPr>
            <a:r>
              <a:rPr lang="en-US" dirty="0"/>
              <a:t>$ </a:t>
            </a:r>
            <a:r>
              <a:rPr lang="en-US" dirty="0" err="1"/>
              <a:t>cygpath</a:t>
            </a:r>
            <a:r>
              <a:rPr lang="en-US"/>
              <a:t> -w ~</a:t>
            </a:r>
          </a:p>
          <a:p>
            <a:r>
              <a:rPr lang="en-US"/>
              <a:t>Mac </a:t>
            </a:r>
            <a:r>
              <a:rPr lang="en-US" dirty="0"/>
              <a:t>users: look in your Users folder:</a:t>
            </a:r>
          </a:p>
          <a:p>
            <a:pPr lvl="1"/>
            <a:r>
              <a:rPr lang="en-US" dirty="0"/>
              <a:t>Users/&lt;your user name&gt;/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47800" y="1352550"/>
            <a:ext cx="60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pwd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050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way to find your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the "</a:t>
            </a:r>
            <a:r>
              <a:rPr lang="en-US" dirty="0" err="1"/>
              <a:t>edirect</a:t>
            </a:r>
            <a:r>
              <a:rPr lang="en-US" dirty="0"/>
              <a:t>" folder on your computer</a:t>
            </a:r>
          </a:p>
          <a:p>
            <a:r>
              <a:rPr lang="en-US" dirty="0"/>
              <a:t>Save a file with a distinctive name, then search for it.</a:t>
            </a:r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2900" y="3500582"/>
            <a:ext cx="8458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24102982,21171099,25359968,17150207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r>
              <a:rPr lang="en-US" sz="1800" dirty="0">
                <a:latin typeface="Lucida Console" panose="020B0609040504020204" pitchFamily="49" charset="0"/>
              </a:rPr>
              <a:t> &gt; specialname.csv</a:t>
            </a:r>
          </a:p>
        </p:txBody>
      </p:sp>
    </p:spTree>
    <p:extLst>
      <p:ext uri="{BB962C8B-B14F-4D97-AF65-F5344CB8AC3E}">
        <p14:creationId xmlns:p14="http://schemas.microsoft.com/office/powerpoint/2010/main" val="1741532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3: Retrieving 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I get the full XML of all articles about the relationship of </a:t>
            </a:r>
            <a:r>
              <a:rPr lang="en-US" dirty="0" err="1"/>
              <a:t>Zika</a:t>
            </a:r>
            <a:r>
              <a:rPr lang="en-US" dirty="0"/>
              <a:t> Virus to microcephaly in Brazil? </a:t>
            </a:r>
          </a:p>
          <a:p>
            <a:pPr lvl="1"/>
            <a:r>
              <a:rPr lang="en-US" dirty="0"/>
              <a:t>Save your results to a 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866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97430"/>
            <a:ext cx="8229600" cy="9866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–query “</a:t>
            </a:r>
            <a:r>
              <a:rPr lang="en-US" sz="1800" dirty="0" err="1">
                <a:latin typeface="Lucida Console" panose="020B0609040504020204" pitchFamily="49" charset="0"/>
              </a:rPr>
              <a:t>zika</a:t>
            </a:r>
            <a:r>
              <a:rPr lang="en-US" sz="1800" dirty="0">
                <a:latin typeface="Lucida Console" panose="020B0609040504020204" pitchFamily="49" charset="0"/>
              </a:rPr>
              <a:t> virus microcephaly brazil” |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-format xml &gt; zika.xml</a:t>
            </a:r>
          </a:p>
        </p:txBody>
      </p:sp>
    </p:spTree>
    <p:extLst>
      <p:ext uri="{BB962C8B-B14F-4D97-AF65-F5344CB8AC3E}">
        <p14:creationId xmlns:p14="http://schemas.microsoft.com/office/powerpoint/2010/main" val="346147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 for concatenate</a:t>
            </a:r>
          </a:p>
          <a:p>
            <a:r>
              <a:rPr lang="en-US" dirty="0"/>
              <a:t>Used to open files and display them on screen</a:t>
            </a:r>
          </a:p>
          <a:p>
            <a:r>
              <a:rPr lang="en-US" dirty="0"/>
              <a:t>Can also combine/append files.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83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search string from a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00151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“$(cat searchstring.txt)”</a:t>
            </a:r>
          </a:p>
        </p:txBody>
      </p:sp>
    </p:spTree>
    <p:extLst>
      <p:ext uri="{BB962C8B-B14F-4D97-AF65-F5344CB8AC3E}">
        <p14:creationId xmlns:p14="http://schemas.microsoft.com/office/powerpoint/2010/main" val="407875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list of PMIDs from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use a similar technique</a:t>
            </a:r>
          </a:p>
          <a:p>
            <a:pPr lvl="1"/>
            <a:r>
              <a:rPr lang="en-US" dirty="0"/>
              <a:t>Requires input to be specially formatted</a:t>
            </a:r>
          </a:p>
          <a:p>
            <a:r>
              <a:rPr lang="en-US" dirty="0"/>
              <a:t>Is there another 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61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Piping esearch to efetch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2149"/>
            <a:ext cx="8229600" cy="2632473"/>
          </a:xfrm>
        </p:spPr>
        <p:txBody>
          <a:bodyPr/>
          <a:lstStyle/>
          <a:p>
            <a:r>
              <a:rPr lang="en-US" dirty="0"/>
              <a:t>Pipes the PMIDs retrieved with esearch, and uses them as the -id argument for efetch.</a:t>
            </a:r>
          </a:p>
          <a:p>
            <a:r>
              <a:rPr lang="en-US" dirty="0"/>
              <a:t>Also pipes the -</a:t>
            </a:r>
            <a:r>
              <a:rPr lang="en-US" dirty="0" err="1"/>
              <a:t>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235870"/>
            <a:ext cx="8229600" cy="6551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</a:t>
            </a:r>
            <a:r>
              <a:rPr lang="en-US" sz="1800" dirty="0" err="1">
                <a:latin typeface="Lucida Console" panose="020B0609040504020204" pitchFamily="49" charset="0"/>
              </a:rPr>
              <a:t>asthenopia</a:t>
            </a:r>
            <a:r>
              <a:rPr lang="en-US" sz="1800" dirty="0">
                <a:latin typeface="Lucida Console" panose="020B0609040504020204" pitchFamily="49" charset="0"/>
              </a:rPr>
              <a:t>[</a:t>
            </a:r>
            <a:r>
              <a:rPr lang="en-US" sz="1800" dirty="0" err="1">
                <a:latin typeface="Lucida Console" panose="020B0609040504020204" pitchFamily="49" charset="0"/>
              </a:rPr>
              <a:t>mh</a:t>
            </a:r>
            <a:r>
              <a:rPr lang="en-US" sz="1800" dirty="0">
                <a:latin typeface="Lucida Console" panose="020B0609040504020204" pitchFamily="49" charset="0"/>
              </a:rPr>
              <a:t>] AND \ 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nursing[</a:t>
            </a:r>
            <a:r>
              <a:rPr lang="en-US" sz="1800" dirty="0" err="1">
                <a:latin typeface="Lucida Console" panose="020B0609040504020204" pitchFamily="49" charset="0"/>
              </a:rPr>
              <a:t>sh</a:t>
            </a:r>
            <a:r>
              <a:rPr lang="en-US" sz="1800" dirty="0">
                <a:latin typeface="Lucida Console" panose="020B0609040504020204" pitchFamily="49" charset="0"/>
              </a:rPr>
              <a:t>]” | efetch 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892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and the History server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798" y="2294631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esearch</a:t>
            </a:r>
          </a:p>
        </p:txBody>
      </p:sp>
      <p:cxnSp>
        <p:nvCxnSpPr>
          <p:cNvPr id="18" name="Straight Arrow Connector 17" descr="An arrow connecting esearch and efetch, demonstrating the flow of DB and PMIDs piped from one command to the next" title="Arrow pointing from esearch to efetch"/>
          <p:cNvCxnSpPr>
            <a:stCxn id="7" idx="3"/>
            <a:endCxn id="8" idx="1"/>
          </p:cNvCxnSpPr>
          <p:nvPr/>
        </p:nvCxnSpPr>
        <p:spPr>
          <a:xfrm>
            <a:off x="2743198" y="2599431"/>
            <a:ext cx="327660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22317" y="223282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 and PMIDs</a:t>
            </a:r>
          </a:p>
        </p:txBody>
      </p:sp>
      <p:sp>
        <p:nvSpPr>
          <p:cNvPr id="8" name="Rectangle 7"/>
          <p:cNvSpPr/>
          <p:nvPr/>
        </p:nvSpPr>
        <p:spPr>
          <a:xfrm>
            <a:off x="6019800" y="2294631"/>
            <a:ext cx="20574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efetch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5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Quick Recap of Part Two</a:t>
            </a:r>
          </a:p>
          <a:p>
            <a:r>
              <a:rPr lang="en-US" dirty="0"/>
              <a:t>Grouping elements with –block</a:t>
            </a:r>
          </a:p>
          <a:p>
            <a:r>
              <a:rPr lang="en-US" dirty="0"/>
              <a:t>Customizing separators with –tab and –</a:t>
            </a:r>
            <a:r>
              <a:rPr lang="en-US" dirty="0" err="1"/>
              <a:t>sep</a:t>
            </a:r>
            <a:endParaRPr lang="en-US" dirty="0"/>
          </a:p>
          <a:p>
            <a:r>
              <a:rPr lang="en-US" dirty="0"/>
              <a:t>Saving to a file</a:t>
            </a:r>
          </a:p>
          <a:p>
            <a:r>
              <a:rPr lang="en-US" dirty="0"/>
              <a:t>Reading from a file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and the History server </a:t>
            </a:r>
          </a:p>
        </p:txBody>
      </p:sp>
      <p:pic>
        <p:nvPicPr>
          <p:cNvPr id="5" name="Picture 4" descr="A screenshot of the results of the esearch command:&#10;&#10;esearch -db pubmed -query &quot;asthenopia[mh] AND nursing[sh]&quot;&#10;&#10;showing the WebEnv and QueryKey information in the resulting XML snippet" title="Screen shot of Esearch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7" y="1019980"/>
            <a:ext cx="8839966" cy="191278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553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and the History server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80035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esearch</a:t>
            </a:r>
          </a:p>
        </p:txBody>
      </p:sp>
      <p:cxnSp>
        <p:nvCxnSpPr>
          <p:cNvPr id="17" name="Straight Arrow Connector 16" descr="An arrow connecting esearch and efetch, demonstrating the flow of WebEnv and Query Key information piped from one command to the next" title="An arrow from esearch to efetch"/>
          <p:cNvCxnSpPr>
            <a:stCxn id="7" idx="3"/>
            <a:endCxn id="8" idx="1"/>
          </p:cNvCxnSpPr>
          <p:nvPr/>
        </p:nvCxnSpPr>
        <p:spPr>
          <a:xfrm>
            <a:off x="2514600" y="3105150"/>
            <a:ext cx="411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86137" y="2735818"/>
            <a:ext cx="237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WebEnv</a:t>
            </a:r>
            <a:r>
              <a:rPr lang="en-US" dirty="0"/>
              <a:t> and Query Key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29400" y="2800350"/>
            <a:ext cx="20574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efetch</a:t>
            </a:r>
          </a:p>
        </p:txBody>
      </p:sp>
      <p:cxnSp>
        <p:nvCxnSpPr>
          <p:cNvPr id="20" name="Elbow Connector 19" descr="An arrow connecting esearch and to the History server, demonstrating the flow of DB and PMIDs being stored to the History server" title="An arrow from esearch to the history server"/>
          <p:cNvCxnSpPr>
            <a:stCxn id="7" idx="0"/>
            <a:endCxn id="29" idx="2"/>
          </p:cNvCxnSpPr>
          <p:nvPr/>
        </p:nvCxnSpPr>
        <p:spPr>
          <a:xfrm rot="5400000" flipH="1" flipV="1">
            <a:off x="2061716" y="1261616"/>
            <a:ext cx="962918" cy="211455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47837" y="1468099"/>
            <a:ext cx="159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 and PMIDs</a:t>
            </a:r>
          </a:p>
        </p:txBody>
      </p:sp>
      <p:sp>
        <p:nvSpPr>
          <p:cNvPr id="29" name="Oval 28"/>
          <p:cNvSpPr/>
          <p:nvPr/>
        </p:nvSpPr>
        <p:spPr>
          <a:xfrm>
            <a:off x="3600450" y="1200150"/>
            <a:ext cx="1943100" cy="127456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History</a:t>
            </a:r>
          </a:p>
          <a:p>
            <a:pPr algn="ctr"/>
            <a:r>
              <a:rPr lang="en-US" dirty="0"/>
              <a:t>server</a:t>
            </a:r>
          </a:p>
        </p:txBody>
      </p:sp>
      <p:cxnSp>
        <p:nvCxnSpPr>
          <p:cNvPr id="22" name="Elbow Connector 21" descr="An arrow connecting the History server and efetch, demonstrating the flow of DB and PMIDs retrieved from the history server" title="An arrow from the History server to efetch"/>
          <p:cNvCxnSpPr>
            <a:stCxn id="29" idx="6"/>
            <a:endCxn id="8" idx="0"/>
          </p:cNvCxnSpPr>
          <p:nvPr/>
        </p:nvCxnSpPr>
        <p:spPr>
          <a:xfrm>
            <a:off x="5543550" y="1837432"/>
            <a:ext cx="2114550" cy="96291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38825" y="146280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 and PMIDs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079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and the History server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800350"/>
            <a:ext cx="2057400" cy="609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epost</a:t>
            </a:r>
            <a:endParaRPr lang="en-US" dirty="0"/>
          </a:p>
        </p:txBody>
      </p:sp>
      <p:cxnSp>
        <p:nvCxnSpPr>
          <p:cNvPr id="17" name="Straight Arrow Connector 16" descr="An arrow connecting epost and efetch, demonstrating the flow of WebEnv and Query Key information piped from one command to the next" title="An arrow from epost to efetch"/>
          <p:cNvCxnSpPr>
            <a:stCxn id="7" idx="3"/>
            <a:endCxn id="8" idx="1"/>
          </p:cNvCxnSpPr>
          <p:nvPr/>
        </p:nvCxnSpPr>
        <p:spPr>
          <a:xfrm>
            <a:off x="2514600" y="3105150"/>
            <a:ext cx="411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86137" y="2735818"/>
            <a:ext cx="237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WebEnv</a:t>
            </a:r>
            <a:r>
              <a:rPr lang="en-US" dirty="0"/>
              <a:t> and Query Key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29400" y="2800350"/>
            <a:ext cx="20574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efetch</a:t>
            </a:r>
          </a:p>
        </p:txBody>
      </p:sp>
      <p:cxnSp>
        <p:nvCxnSpPr>
          <p:cNvPr id="20" name="Elbow Connector 19" descr="An arrow connecting esearch and to the History server, demonstrating the flow of DB and PMIDs being stored to the History server" title="An arrow from epost to the History server"/>
          <p:cNvCxnSpPr>
            <a:stCxn id="7" idx="0"/>
            <a:endCxn id="29" idx="2"/>
          </p:cNvCxnSpPr>
          <p:nvPr/>
        </p:nvCxnSpPr>
        <p:spPr>
          <a:xfrm rot="5400000" flipH="1" flipV="1">
            <a:off x="2061716" y="1261616"/>
            <a:ext cx="962918" cy="211455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47837" y="1468099"/>
            <a:ext cx="159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 and PMIDs</a:t>
            </a:r>
          </a:p>
        </p:txBody>
      </p:sp>
      <p:sp>
        <p:nvSpPr>
          <p:cNvPr id="29" name="Oval 28"/>
          <p:cNvSpPr/>
          <p:nvPr/>
        </p:nvSpPr>
        <p:spPr>
          <a:xfrm>
            <a:off x="3600450" y="1200150"/>
            <a:ext cx="1943100" cy="127456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History</a:t>
            </a:r>
          </a:p>
          <a:p>
            <a:pPr algn="ctr"/>
            <a:r>
              <a:rPr lang="en-US" dirty="0"/>
              <a:t>server</a:t>
            </a:r>
          </a:p>
        </p:txBody>
      </p:sp>
      <p:cxnSp>
        <p:nvCxnSpPr>
          <p:cNvPr id="22" name="Elbow Connector 21" descr="An arrow connecting the History server and efetch, demonstrating the flow of DB and PMIDs retrieved from the history server" title="An arrow from the History server to efetch"/>
          <p:cNvCxnSpPr>
            <a:stCxn id="29" idx="6"/>
            <a:endCxn id="8" idx="0"/>
          </p:cNvCxnSpPr>
          <p:nvPr/>
        </p:nvCxnSpPr>
        <p:spPr>
          <a:xfrm>
            <a:off x="5543550" y="1837432"/>
            <a:ext cx="2114550" cy="96291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38825" y="146280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 and PMIDs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328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Uploads a list of PMIDs to the history server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419350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epost</a:t>
            </a:r>
            <a:r>
              <a:rPr lang="en-US" sz="1800" dirty="0">
                <a:latin typeface="Lucida Console" panose="020B0609040504020204" pitchFamily="49" charset="0"/>
              </a:rPr>
              <a:t>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</a:t>
            </a:r>
          </a:p>
        </p:txBody>
      </p:sp>
    </p:spTree>
    <p:extLst>
      <p:ext uri="{BB962C8B-B14F-4D97-AF65-F5344CB8AC3E}">
        <p14:creationId xmlns:p14="http://schemas.microsoft.com/office/powerpoint/2010/main" val="37125351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err="1"/>
              <a:t>epost</a:t>
            </a:r>
            <a:r>
              <a:rPr lang="en-US" dirty="0"/>
              <a:t>-efetch pipeline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6443" y="1200150"/>
            <a:ext cx="8371114" cy="4572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cat specialname.csv | </a:t>
            </a:r>
            <a:r>
              <a:rPr lang="en-US" sz="1800" dirty="0" err="1">
                <a:latin typeface="Lucida Console" panose="020B0609040504020204" pitchFamily="49" charset="0"/>
              </a:rPr>
              <a:t>epost</a:t>
            </a:r>
            <a:r>
              <a:rPr lang="en-US" sz="1800" dirty="0">
                <a:latin typeface="Lucida Console" panose="020B0609040504020204" pitchFamily="49" charset="0"/>
              </a:rPr>
              <a:t>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| efetch –format xml</a:t>
            </a:r>
          </a:p>
        </p:txBody>
      </p:sp>
    </p:spTree>
    <p:extLst>
      <p:ext uri="{BB962C8B-B14F-4D97-AF65-F5344CB8AC3E}">
        <p14:creationId xmlns:p14="http://schemas.microsoft.com/office/powerpoint/2010/main" val="18980833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-input argument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199" y="1200151"/>
            <a:ext cx="8229601" cy="6857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epost</a:t>
            </a:r>
            <a:r>
              <a:rPr lang="en-US" sz="1800" dirty="0">
                <a:latin typeface="Lucida Console" panose="020B0609040504020204" pitchFamily="49" charset="0"/>
              </a:rPr>
              <a:t>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–input specialname.csv |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–format abstract</a:t>
            </a:r>
          </a:p>
        </p:txBody>
      </p:sp>
    </p:spTree>
    <p:extLst>
      <p:ext uri="{BB962C8B-B14F-4D97-AF65-F5344CB8AC3E}">
        <p14:creationId xmlns:p14="http://schemas.microsoft.com/office/powerpoint/2010/main" val="37374106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output using Conditional arguments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607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meantime…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2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list!</a:t>
            </a:r>
          </a:p>
          <a:p>
            <a:r>
              <a:rPr lang="en-US" dirty="0"/>
              <a:t>Questions?</a:t>
            </a:r>
          </a:p>
          <a:p>
            <a:pPr lvl="1"/>
            <a:r>
              <a:rPr lang="en-US" dirty="0">
                <a:hlinkClick r:id="rId3"/>
              </a:rPr>
              <a:t>https://dataguide.nlm.nih.gov/contact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495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Two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r>
              <a:rPr lang="en-US" dirty="0"/>
              <a:t>: pulls data from XML and arranges it in a table</a:t>
            </a:r>
          </a:p>
          <a:p>
            <a:r>
              <a:rPr lang="en-US" dirty="0"/>
              <a:t>-pattern: defines rows for </a:t>
            </a:r>
            <a:r>
              <a:rPr lang="en-US" dirty="0" err="1"/>
              <a:t>xtract</a:t>
            </a:r>
            <a:endParaRPr lang="en-US" dirty="0"/>
          </a:p>
          <a:p>
            <a:r>
              <a:rPr lang="en-US" dirty="0"/>
              <a:t>-element: defines columns for </a:t>
            </a:r>
            <a:r>
              <a:rPr lang="en-US" dirty="0" err="1"/>
              <a:t>xtract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Two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Identify XML elements by name</a:t>
            </a:r>
          </a:p>
          <a:p>
            <a:pPr lvl="1"/>
            <a:r>
              <a:rPr lang="en-US" dirty="0" err="1"/>
              <a:t>ArticleTitle</a:t>
            </a:r>
            <a:endParaRPr lang="en-US" dirty="0"/>
          </a:p>
          <a:p>
            <a:r>
              <a:rPr lang="en-US" dirty="0"/>
              <a:t>Identify specific child elements with Parent/Child construction</a:t>
            </a:r>
          </a:p>
          <a:p>
            <a:pPr lvl="1"/>
            <a:r>
              <a:rPr lang="en-US" dirty="0" err="1"/>
              <a:t>MedlineCitation</a:t>
            </a:r>
            <a:r>
              <a:rPr lang="en-US" dirty="0"/>
              <a:t>/PMID</a:t>
            </a:r>
          </a:p>
          <a:p>
            <a:r>
              <a:rPr lang="en-US" dirty="0"/>
              <a:t>Identify attributes with "@"</a:t>
            </a:r>
          </a:p>
          <a:p>
            <a:pPr lvl="1"/>
            <a:r>
              <a:rPr lang="en-US" dirty="0" err="1"/>
              <a:t>MedlineCitation@Status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1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from last class? Homework?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-tab and -</a:t>
            </a:r>
            <a:r>
              <a:rPr lang="en-US" dirty="0" err="1"/>
              <a:t>sep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-tab changes the separator after each column</a:t>
            </a:r>
          </a:p>
          <a:p>
            <a:r>
              <a:rPr lang="en-US" dirty="0"/>
              <a:t>-</a:t>
            </a:r>
            <a:r>
              <a:rPr lang="en-US" dirty="0" err="1"/>
              <a:t>sep</a:t>
            </a:r>
            <a:r>
              <a:rPr lang="en-US" dirty="0"/>
              <a:t> changes the separator between multiple values in the same columns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9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-tab "\t" -</a:t>
            </a:r>
            <a:r>
              <a:rPr lang="en-US" dirty="0" err="1"/>
              <a:t>sep</a:t>
            </a:r>
            <a:r>
              <a:rPr lang="en-US" dirty="0"/>
              <a:t> "\t"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" y="3105150"/>
            <a:ext cx="8610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24102982     1742-4658     Wu      Doyle   Barry   Beauvais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21171099     1097-4598     Wu   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17150207     0012-1606     Yoon    Molloy  Wu      Cowan   </a:t>
            </a:r>
            <a:r>
              <a:rPr lang="en-US" sz="1600" dirty="0" err="1">
                <a:latin typeface="Lucida Console" panose="020B0609040504020204" pitchFamily="49" charset="0"/>
              </a:rPr>
              <a:t>Gussoni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66700" y="168479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b="1" dirty="0">
                <a:latin typeface="Lucida Console" panose="020B0609040504020204" pitchFamily="49" charset="0"/>
              </a:rPr>
              <a:t>–tab "\t" –sep "\t" </a:t>
            </a:r>
            <a:r>
              <a:rPr lang="fr-FR" sz="1800" dirty="0">
                <a:latin typeface="Lucida Console" panose="020B0609040504020204" pitchFamily="49" charset="0"/>
              </a:rPr>
              <a:t>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ISSN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5860" y="131545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Command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8771" y="2735818"/>
            <a:ext cx="191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940119146"/>
      </p:ext>
    </p:extLst>
  </p:cSld>
  <p:clrMapOvr>
    <a:masterClrMapping/>
  </p:clrMapOvr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38BA7C-A43E-4414-AF3F-FFAE5D39D737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18029</TotalTime>
  <Words>1974</Words>
  <Application>Microsoft Office PowerPoint</Application>
  <PresentationFormat>On-screen Show (16:9)</PresentationFormat>
  <Paragraphs>377</Paragraphs>
  <Slides>48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Lucida Console</vt:lpstr>
      <vt:lpstr>NIH NLM logo grey</vt:lpstr>
      <vt:lpstr>EDirect for PubMed</vt:lpstr>
      <vt:lpstr>Remember our theme…</vt:lpstr>
      <vt:lpstr>EDirect for PubMed Agenda</vt:lpstr>
      <vt:lpstr>Today’s Agenda</vt:lpstr>
      <vt:lpstr>Recap of Part Two</vt:lpstr>
      <vt:lpstr>Recap of Part Two (cont'd)</vt:lpstr>
      <vt:lpstr>Questions from last class? Homework?</vt:lpstr>
      <vt:lpstr>-tab and -sep</vt:lpstr>
      <vt:lpstr>-tab "\t" -sep "\t"</vt:lpstr>
      <vt:lpstr>-tab "\t" -sep " "</vt:lpstr>
      <vt:lpstr>-tab "|" -sep " "</vt:lpstr>
      <vt:lpstr>-tab "|" -sep ", "</vt:lpstr>
      <vt:lpstr>With -tab/-sep, order matters!</vt:lpstr>
      <vt:lpstr>With -tab/-sep, order matters!</vt:lpstr>
      <vt:lpstr>Exercise 1</vt:lpstr>
      <vt:lpstr>Exercise 1 Solution</vt:lpstr>
      <vt:lpstr>Getting Author Information</vt:lpstr>
      <vt:lpstr>Authors: First Draft</vt:lpstr>
      <vt:lpstr>xtract-ing authors</vt:lpstr>
      <vt:lpstr>-block</vt:lpstr>
      <vt:lpstr>How -block works</vt:lpstr>
      <vt:lpstr>This is good, but we can do better</vt:lpstr>
      <vt:lpstr>What we know so far…</vt:lpstr>
      <vt:lpstr>Two elements in the same column</vt:lpstr>
      <vt:lpstr>How –block creates columns</vt:lpstr>
      <vt:lpstr>"-block" resets -tab/-sep to default</vt:lpstr>
      <vt:lpstr>"-block" resets -tab/-sep to default</vt:lpstr>
      <vt:lpstr>Exercise 2</vt:lpstr>
      <vt:lpstr>Exercise 2 Solution</vt:lpstr>
      <vt:lpstr>Saving Results to a File</vt:lpstr>
      <vt:lpstr>But where is my file!?</vt:lpstr>
      <vt:lpstr>Another way to find your files</vt:lpstr>
      <vt:lpstr>Exercise 3: Retrieving XML</vt:lpstr>
      <vt:lpstr>Exercise 3 Solution</vt:lpstr>
      <vt:lpstr>cat</vt:lpstr>
      <vt:lpstr>Reading a search string from a file</vt:lpstr>
      <vt:lpstr>Reading a list of PMIDs from a file</vt:lpstr>
      <vt:lpstr>Piping esearch to efetch</vt:lpstr>
      <vt:lpstr>EDirect and the History server</vt:lpstr>
      <vt:lpstr>EDirect and the History server </vt:lpstr>
      <vt:lpstr>EDirect and the History server</vt:lpstr>
      <vt:lpstr>EDirect and the History server</vt:lpstr>
      <vt:lpstr>epost</vt:lpstr>
      <vt:lpstr>An epost-efetch pipeline</vt:lpstr>
      <vt:lpstr>Using the -input argument</vt:lpstr>
      <vt:lpstr>Coming next time…</vt:lpstr>
      <vt:lpstr>In the meantime…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600</cp:revision>
  <cp:lastPrinted>2016-08-26T13:27:17Z</cp:lastPrinted>
  <dcterms:created xsi:type="dcterms:W3CDTF">2015-04-08T19:58:28Z</dcterms:created>
  <dcterms:modified xsi:type="dcterms:W3CDTF">2018-03-01T14:24:09Z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